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9" r:id="rId9"/>
    <p:sldId id="257" r:id="rId10"/>
    <p:sldId id="270" r:id="rId11"/>
    <p:sldId id="271" r:id="rId12"/>
    <p:sldId id="272" r:id="rId13"/>
    <p:sldId id="273" r:id="rId14"/>
    <p:sldId id="274" r:id="rId15"/>
    <p:sldId id="259" r:id="rId16"/>
    <p:sldId id="275" r:id="rId17"/>
    <p:sldId id="276" r:id="rId18"/>
    <p:sldId id="277" r:id="rId19"/>
    <p:sldId id="279" r:id="rId20"/>
    <p:sldId id="278" r:id="rId21"/>
    <p:sldId id="26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8" y="-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7735D-1182-4218-AA2C-01A3BD13945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296ECC-D183-49DD-A667-CFAE9187CEA6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800" b="1" dirty="0" smtClean="0">
              <a:solidFill>
                <a:srgbClr val="C00000"/>
              </a:solidFill>
            </a:rPr>
            <a:t>EMISOR O HABLANTE</a:t>
          </a:r>
          <a:endParaRPr lang="es-MX" sz="2800" b="1" dirty="0">
            <a:solidFill>
              <a:srgbClr val="C00000"/>
            </a:solidFill>
          </a:endParaRPr>
        </a:p>
      </dgm:t>
    </dgm:pt>
    <dgm:pt modelId="{6711B1EB-7171-42D7-8FD5-5BE944C8C844}" type="parTrans" cxnId="{89D6B3EF-EB44-43DB-AE8E-46B986CB3617}">
      <dgm:prSet/>
      <dgm:spPr/>
      <dgm:t>
        <a:bodyPr/>
        <a:lstStyle/>
        <a:p>
          <a:endParaRPr lang="es-MX"/>
        </a:p>
      </dgm:t>
    </dgm:pt>
    <dgm:pt modelId="{46066BDE-D2EB-426A-BB77-D8B129D02A87}" type="sibTrans" cxnId="{89D6B3EF-EB44-43DB-AE8E-46B986CB3617}">
      <dgm:prSet/>
      <dgm:spPr/>
      <dgm:t>
        <a:bodyPr/>
        <a:lstStyle/>
        <a:p>
          <a:endParaRPr lang="es-MX"/>
        </a:p>
      </dgm:t>
    </dgm:pt>
    <dgm:pt modelId="{941F6E36-2485-4A66-B5FE-3A094EFE1A84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2800" b="1" dirty="0" smtClean="0">
              <a:solidFill>
                <a:srgbClr val="C00000"/>
              </a:solidFill>
            </a:rPr>
            <a:t>MENSAJE</a:t>
          </a:r>
          <a:endParaRPr lang="es-MX" sz="2800" b="1" dirty="0">
            <a:solidFill>
              <a:srgbClr val="C00000"/>
            </a:solidFill>
          </a:endParaRPr>
        </a:p>
      </dgm:t>
    </dgm:pt>
    <dgm:pt modelId="{9DBA32D6-364C-4FE7-86E5-185E9CB58BB6}" type="parTrans" cxnId="{66E08702-7309-49BD-93DB-71C0C8FE7009}">
      <dgm:prSet/>
      <dgm:spPr/>
      <dgm:t>
        <a:bodyPr/>
        <a:lstStyle/>
        <a:p>
          <a:endParaRPr lang="es-MX"/>
        </a:p>
      </dgm:t>
    </dgm:pt>
    <dgm:pt modelId="{81857663-D558-4B4F-8992-6001B20878CB}" type="sibTrans" cxnId="{66E08702-7309-49BD-93DB-71C0C8FE7009}">
      <dgm:prSet/>
      <dgm:spPr/>
      <dgm:t>
        <a:bodyPr/>
        <a:lstStyle/>
        <a:p>
          <a:endParaRPr lang="es-MX"/>
        </a:p>
      </dgm:t>
    </dgm:pt>
    <dgm:pt modelId="{FDC06D15-98E2-42F4-AFEB-D2CCBB24E5D1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800" b="1" dirty="0" smtClean="0">
              <a:solidFill>
                <a:srgbClr val="C00000"/>
              </a:solidFill>
            </a:rPr>
            <a:t>RECEPTOR O</a:t>
          </a:r>
        </a:p>
        <a:p>
          <a:r>
            <a:rPr lang="es-MX" sz="2800" b="1" dirty="0" smtClean="0">
              <a:solidFill>
                <a:srgbClr val="C00000"/>
              </a:solidFill>
            </a:rPr>
            <a:t>ESCUCHA</a:t>
          </a:r>
          <a:endParaRPr lang="es-MX" sz="2800" b="1" dirty="0">
            <a:solidFill>
              <a:srgbClr val="C00000"/>
            </a:solidFill>
          </a:endParaRPr>
        </a:p>
      </dgm:t>
    </dgm:pt>
    <dgm:pt modelId="{436A153D-9C1F-4286-8D89-9A69C4125E28}" type="parTrans" cxnId="{119407BB-0FDF-4B36-8DA5-CF09D9F755AF}">
      <dgm:prSet/>
      <dgm:spPr/>
      <dgm:t>
        <a:bodyPr/>
        <a:lstStyle/>
        <a:p>
          <a:endParaRPr lang="es-MX"/>
        </a:p>
      </dgm:t>
    </dgm:pt>
    <dgm:pt modelId="{CD35B543-747D-494B-8A5B-474DE6366272}" type="sibTrans" cxnId="{119407BB-0FDF-4B36-8DA5-CF09D9F755AF}">
      <dgm:prSet/>
      <dgm:spPr/>
      <dgm:t>
        <a:bodyPr/>
        <a:lstStyle/>
        <a:p>
          <a:endParaRPr lang="es-MX"/>
        </a:p>
      </dgm:t>
    </dgm:pt>
    <dgm:pt modelId="{AD675E8E-6610-4F8D-A2AE-E025E6EB2D7F}" type="pres">
      <dgm:prSet presAssocID="{3877735D-1182-4218-AA2C-01A3BD139454}" presName="CompostProcess" presStyleCnt="0">
        <dgm:presLayoutVars>
          <dgm:dir/>
          <dgm:resizeHandles val="exact"/>
        </dgm:presLayoutVars>
      </dgm:prSet>
      <dgm:spPr/>
    </dgm:pt>
    <dgm:pt modelId="{5CB29073-A357-42A6-8704-0BBB622A2A61}" type="pres">
      <dgm:prSet presAssocID="{3877735D-1182-4218-AA2C-01A3BD139454}" presName="arrow" presStyleLbl="bgShp" presStyleIdx="0" presStyleCnt="1" custScaleX="117647"/>
      <dgm:spPr/>
    </dgm:pt>
    <dgm:pt modelId="{B43134E1-DEC7-40AE-B470-3B1E37194A2A}" type="pres">
      <dgm:prSet presAssocID="{3877735D-1182-4218-AA2C-01A3BD139454}" presName="linearProcess" presStyleCnt="0"/>
      <dgm:spPr/>
    </dgm:pt>
    <dgm:pt modelId="{0332EDC0-D83D-463E-8C2A-E9F54820B85F}" type="pres">
      <dgm:prSet presAssocID="{BB296ECC-D183-49DD-A667-CFAE9187CEA6}" presName="textNode" presStyleLbl="node1" presStyleIdx="0" presStyleCnt="3" custLinFactNeighborX="-15861" custLinFactNeighborY="1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3C98E8-266F-435B-A5BA-0B065853A695}" type="pres">
      <dgm:prSet presAssocID="{46066BDE-D2EB-426A-BB77-D8B129D02A87}" presName="sibTrans" presStyleCnt="0"/>
      <dgm:spPr/>
    </dgm:pt>
    <dgm:pt modelId="{8629E5E7-DBBC-4E8F-BC98-D8E43BE45B08}" type="pres">
      <dgm:prSet presAssocID="{941F6E36-2485-4A66-B5FE-3A094EFE1A8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E7CBD-586E-4C13-91E5-1BE6FA14325A}" type="pres">
      <dgm:prSet presAssocID="{81857663-D558-4B4F-8992-6001B20878CB}" presName="sibTrans" presStyleCnt="0"/>
      <dgm:spPr/>
    </dgm:pt>
    <dgm:pt modelId="{F69F7B9D-5B92-45F2-91F4-C3932FCDC93C}" type="pres">
      <dgm:prSet presAssocID="{FDC06D15-98E2-42F4-AFEB-D2CCBB24E5D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B8AE65E-4EAF-4FF4-904E-0139ABA64FEF}" type="presOf" srcId="{941F6E36-2485-4A66-B5FE-3A094EFE1A84}" destId="{8629E5E7-DBBC-4E8F-BC98-D8E43BE45B08}" srcOrd="0" destOrd="0" presId="urn:microsoft.com/office/officeart/2005/8/layout/hProcess9"/>
    <dgm:cxn modelId="{66E08702-7309-49BD-93DB-71C0C8FE7009}" srcId="{3877735D-1182-4218-AA2C-01A3BD139454}" destId="{941F6E36-2485-4A66-B5FE-3A094EFE1A84}" srcOrd="1" destOrd="0" parTransId="{9DBA32D6-364C-4FE7-86E5-185E9CB58BB6}" sibTransId="{81857663-D558-4B4F-8992-6001B20878CB}"/>
    <dgm:cxn modelId="{89D6B3EF-EB44-43DB-AE8E-46B986CB3617}" srcId="{3877735D-1182-4218-AA2C-01A3BD139454}" destId="{BB296ECC-D183-49DD-A667-CFAE9187CEA6}" srcOrd="0" destOrd="0" parTransId="{6711B1EB-7171-42D7-8FD5-5BE944C8C844}" sibTransId="{46066BDE-D2EB-426A-BB77-D8B129D02A87}"/>
    <dgm:cxn modelId="{D05DE786-75D0-4DA2-B6F8-C121BC28475B}" type="presOf" srcId="{3877735D-1182-4218-AA2C-01A3BD139454}" destId="{AD675E8E-6610-4F8D-A2AE-E025E6EB2D7F}" srcOrd="0" destOrd="0" presId="urn:microsoft.com/office/officeart/2005/8/layout/hProcess9"/>
    <dgm:cxn modelId="{119407BB-0FDF-4B36-8DA5-CF09D9F755AF}" srcId="{3877735D-1182-4218-AA2C-01A3BD139454}" destId="{FDC06D15-98E2-42F4-AFEB-D2CCBB24E5D1}" srcOrd="2" destOrd="0" parTransId="{436A153D-9C1F-4286-8D89-9A69C4125E28}" sibTransId="{CD35B543-747D-494B-8A5B-474DE6366272}"/>
    <dgm:cxn modelId="{E310E80A-A475-4E03-96D7-CBB3BFBC4C6E}" type="presOf" srcId="{FDC06D15-98E2-42F4-AFEB-D2CCBB24E5D1}" destId="{F69F7B9D-5B92-45F2-91F4-C3932FCDC93C}" srcOrd="0" destOrd="0" presId="urn:microsoft.com/office/officeart/2005/8/layout/hProcess9"/>
    <dgm:cxn modelId="{734228F7-608A-4804-9AEB-E506B57C1860}" type="presOf" srcId="{BB296ECC-D183-49DD-A667-CFAE9187CEA6}" destId="{0332EDC0-D83D-463E-8C2A-E9F54820B85F}" srcOrd="0" destOrd="0" presId="urn:microsoft.com/office/officeart/2005/8/layout/hProcess9"/>
    <dgm:cxn modelId="{9D87B70C-AB41-4074-A845-CBFBA06FA4B8}" type="presParOf" srcId="{AD675E8E-6610-4F8D-A2AE-E025E6EB2D7F}" destId="{5CB29073-A357-42A6-8704-0BBB622A2A61}" srcOrd="0" destOrd="0" presId="urn:microsoft.com/office/officeart/2005/8/layout/hProcess9"/>
    <dgm:cxn modelId="{E537F622-0279-418D-AC0E-54F6E11633BF}" type="presParOf" srcId="{AD675E8E-6610-4F8D-A2AE-E025E6EB2D7F}" destId="{B43134E1-DEC7-40AE-B470-3B1E37194A2A}" srcOrd="1" destOrd="0" presId="urn:microsoft.com/office/officeart/2005/8/layout/hProcess9"/>
    <dgm:cxn modelId="{AF8FFF02-7314-48F5-86EF-77C87AF7FF67}" type="presParOf" srcId="{B43134E1-DEC7-40AE-B470-3B1E37194A2A}" destId="{0332EDC0-D83D-463E-8C2A-E9F54820B85F}" srcOrd="0" destOrd="0" presId="urn:microsoft.com/office/officeart/2005/8/layout/hProcess9"/>
    <dgm:cxn modelId="{576365E3-06BC-435B-971B-8F04E14348FE}" type="presParOf" srcId="{B43134E1-DEC7-40AE-B470-3B1E37194A2A}" destId="{603C98E8-266F-435B-A5BA-0B065853A695}" srcOrd="1" destOrd="0" presId="urn:microsoft.com/office/officeart/2005/8/layout/hProcess9"/>
    <dgm:cxn modelId="{0E9C9B56-4BC9-463D-956B-56A957C1F248}" type="presParOf" srcId="{B43134E1-DEC7-40AE-B470-3B1E37194A2A}" destId="{8629E5E7-DBBC-4E8F-BC98-D8E43BE45B08}" srcOrd="2" destOrd="0" presId="urn:microsoft.com/office/officeart/2005/8/layout/hProcess9"/>
    <dgm:cxn modelId="{7C6A445A-B25A-4EE4-9419-3035B6BCC188}" type="presParOf" srcId="{B43134E1-DEC7-40AE-B470-3B1E37194A2A}" destId="{0F4E7CBD-586E-4C13-91E5-1BE6FA14325A}" srcOrd="3" destOrd="0" presId="urn:microsoft.com/office/officeart/2005/8/layout/hProcess9"/>
    <dgm:cxn modelId="{38B57E0E-A1B5-41CA-8862-C85D7665298F}" type="presParOf" srcId="{B43134E1-DEC7-40AE-B470-3B1E37194A2A}" destId="{F69F7B9D-5B92-45F2-91F4-C3932FCDC93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29073-A357-42A6-8704-0BBB622A2A61}">
      <dsp:nvSpPr>
        <dsp:cNvPr id="0" name=""/>
        <dsp:cNvSpPr/>
      </dsp:nvSpPr>
      <dsp:spPr>
        <a:xfrm>
          <a:off x="1" y="0"/>
          <a:ext cx="6840756" cy="45522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2EDC0-D83D-463E-8C2A-E9F54820B85F}">
      <dsp:nvSpPr>
        <dsp:cNvPr id="0" name=""/>
        <dsp:cNvSpPr/>
      </dsp:nvSpPr>
      <dsp:spPr>
        <a:xfrm>
          <a:off x="0" y="1388882"/>
          <a:ext cx="2052228" cy="182091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C00000"/>
              </a:solidFill>
            </a:rPr>
            <a:t>EMISOR O HABLANTE</a:t>
          </a:r>
          <a:endParaRPr lang="es-MX" sz="2800" b="1" kern="1200" dirty="0">
            <a:solidFill>
              <a:srgbClr val="C00000"/>
            </a:solidFill>
          </a:endParaRPr>
        </a:p>
      </dsp:txBody>
      <dsp:txXfrm>
        <a:off x="88890" y="1477772"/>
        <a:ext cx="1874448" cy="1643132"/>
      </dsp:txXfrm>
    </dsp:sp>
    <dsp:sp modelId="{8629E5E7-DBBC-4E8F-BC98-D8E43BE45B08}">
      <dsp:nvSpPr>
        <dsp:cNvPr id="0" name=""/>
        <dsp:cNvSpPr/>
      </dsp:nvSpPr>
      <dsp:spPr>
        <a:xfrm>
          <a:off x="2394265" y="1365683"/>
          <a:ext cx="2052228" cy="182091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C00000"/>
              </a:solidFill>
            </a:rPr>
            <a:t>MENSAJE</a:t>
          </a:r>
          <a:endParaRPr lang="es-MX" sz="2800" b="1" kern="1200" dirty="0">
            <a:solidFill>
              <a:srgbClr val="C00000"/>
            </a:solidFill>
          </a:endParaRPr>
        </a:p>
      </dsp:txBody>
      <dsp:txXfrm>
        <a:off x="2483155" y="1454573"/>
        <a:ext cx="1874448" cy="1643132"/>
      </dsp:txXfrm>
    </dsp:sp>
    <dsp:sp modelId="{F69F7B9D-5B92-45F2-91F4-C3932FCDC93C}">
      <dsp:nvSpPr>
        <dsp:cNvPr id="0" name=""/>
        <dsp:cNvSpPr/>
      </dsp:nvSpPr>
      <dsp:spPr>
        <a:xfrm>
          <a:off x="4788532" y="1365683"/>
          <a:ext cx="2052228" cy="182091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C00000"/>
              </a:solidFill>
            </a:rPr>
            <a:t>RECEPTOR 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 smtClean="0">
              <a:solidFill>
                <a:srgbClr val="C00000"/>
              </a:solidFill>
            </a:rPr>
            <a:t>ESCUCHA</a:t>
          </a:r>
          <a:endParaRPr lang="es-MX" sz="2800" b="1" kern="1200" dirty="0">
            <a:solidFill>
              <a:srgbClr val="C00000"/>
            </a:solidFill>
          </a:endParaRPr>
        </a:p>
      </dsp:txBody>
      <dsp:txXfrm>
        <a:off x="4877422" y="1454573"/>
        <a:ext cx="1874448" cy="164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B533-6423-4D50-BE5B-1F26E73CC246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86BD-2CD2-4F24-8798-FE243398974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kXUOVYiNG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lIHXC-tSnr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s-MX" sz="8000" b="1" dirty="0" smtClean="0"/>
              <a:t>SESIÓN 2 COMUNICACIÓN</a:t>
            </a:r>
            <a:endParaRPr lang="es-MX" sz="8000" b="1" dirty="0"/>
          </a:p>
        </p:txBody>
      </p:sp>
      <p:pic>
        <p:nvPicPr>
          <p:cNvPr id="5122" name="Picture 2" descr="https://encrypted-tbn1.gstatic.com/images?q=tbn:ANd9GcSX5pUl777hgOBwwAhrvDsC7YjydKDurY4DKXLCXnojS6wp5X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48757"/>
            <a:ext cx="5258009" cy="4810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La comunicación inicia desde el embarazo y los 1os. Meses de vida.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*Movimientos                                  * Interpretación de</a:t>
            </a:r>
          </a:p>
          <a:p>
            <a:pPr>
              <a:buNone/>
            </a:pPr>
            <a:r>
              <a:rPr lang="es-MX" dirty="0" smtClean="0"/>
              <a:t>del feto                                                 señales: hambre, </a:t>
            </a:r>
          </a:p>
          <a:p>
            <a:pPr>
              <a:buNone/>
            </a:pPr>
            <a:r>
              <a:rPr lang="es-MX" dirty="0" smtClean="0"/>
              <a:t>reacciones a                                        frio, </a:t>
            </a:r>
            <a:r>
              <a:rPr lang="es-MX" dirty="0" err="1" smtClean="0"/>
              <a:t>compañía,etc</a:t>
            </a:r>
            <a:r>
              <a:rPr lang="es-MX" dirty="0" smtClean="0"/>
              <a:t>.</a:t>
            </a:r>
          </a:p>
          <a:p>
            <a:pPr>
              <a:buNone/>
            </a:pPr>
            <a:r>
              <a:rPr lang="es-MX" dirty="0" smtClean="0"/>
              <a:t>estímulos                                                                           </a:t>
            </a:r>
          </a:p>
          <a:p>
            <a:pPr>
              <a:buNone/>
            </a:pPr>
            <a:r>
              <a:rPr lang="es-MX" dirty="0" smtClean="0"/>
              <a:t>auditivos.</a:t>
            </a:r>
            <a:endParaRPr lang="es-MX" dirty="0"/>
          </a:p>
        </p:txBody>
      </p:sp>
      <p:pic>
        <p:nvPicPr>
          <p:cNvPr id="1026" name="Picture 2" descr="http://www.cuidatutiroides.com/wp-content/uploads/2012/04/shutterstock_68339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039151" cy="4556448"/>
          </a:xfrm>
          <a:prstGeom prst="rect">
            <a:avLst/>
          </a:prstGeom>
          <a:noFill/>
        </p:spPr>
      </p:pic>
      <p:pic>
        <p:nvPicPr>
          <p:cNvPr id="1028" name="Picture 4" descr="http://tecnoculto.com/wp-content/uploads/2010/05/fetus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107610" cy="1809032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J1L0qaNeL2-Z28uxEH77Y3L-iV_tv7U9wPh5HPUMA604AYWCIv3obT4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321" y="3545632"/>
            <a:ext cx="3433679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No culpar al niño de lo que nos pasa, explicarle que necesitamos estar a solas para esclarecer sentimientos y pensamientos. 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284984"/>
            <a:ext cx="4355976" cy="3960440"/>
          </a:xfrm>
        </p:spPr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b="1" dirty="0" smtClean="0">
                <a:solidFill>
                  <a:srgbClr val="C00000"/>
                </a:solidFill>
              </a:rPr>
              <a:t>Controla tu ira y</a:t>
            </a: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emociones muy fuertes </a:t>
            </a: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cuenta hasta 20, camina, </a:t>
            </a: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escucha música, acuéstate</a:t>
            </a:r>
          </a:p>
          <a:p>
            <a:pPr>
              <a:buNone/>
            </a:pPr>
            <a:r>
              <a:rPr lang="es-MX" b="1" dirty="0" smtClean="0">
                <a:solidFill>
                  <a:srgbClr val="C00000"/>
                </a:solidFill>
              </a:rPr>
              <a:t>en el piso, etc.</a:t>
            </a:r>
          </a:p>
          <a:p>
            <a:pPr>
              <a:buNone/>
            </a:pPr>
            <a:r>
              <a:rPr lang="es-MX" b="1" dirty="0" smtClean="0"/>
              <a:t>                                                 </a:t>
            </a:r>
            <a:r>
              <a:rPr lang="es-MX" dirty="0" smtClean="0"/>
              <a:t>         </a:t>
            </a:r>
            <a:endParaRPr lang="es-MX" dirty="0"/>
          </a:p>
        </p:txBody>
      </p:sp>
      <p:pic>
        <p:nvPicPr>
          <p:cNvPr id="27650" name="Picture 2" descr="http://3.bp.blogspot.com/-eKFEVaGatLI/UipQEyuxWhI/AAAAAAAAMCo/7YDXJguh0es/s1600/gritarndo+a+nuestros+hij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340768"/>
            <a:ext cx="4788026" cy="3193015"/>
          </a:xfrm>
          <a:prstGeom prst="rect">
            <a:avLst/>
          </a:prstGeom>
          <a:noFill/>
        </p:spPr>
      </p:pic>
      <p:pic>
        <p:nvPicPr>
          <p:cNvPr id="27652" name="Picture 4" descr="http://static2.todanoticia.com/tn2/uploads/news_image/2013/04/08/pegar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20480" cy="3240360"/>
          </a:xfrm>
          <a:prstGeom prst="rect">
            <a:avLst/>
          </a:prstGeom>
          <a:noFill/>
        </p:spPr>
      </p:pic>
      <p:pic>
        <p:nvPicPr>
          <p:cNvPr id="27654" name="Picture 6" descr="http://1.bp.blogspot.com/-oKa5PBMtyH8/TaN1GgDNyyI/AAAAAAAAAEw/plIn4ybCAFY/s1600/madre-regana-hi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3721596" cy="37215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>Existe comunicación </a:t>
            </a:r>
            <a:r>
              <a:rPr lang="es-MX" b="1" dirty="0" smtClean="0">
                <a:solidFill>
                  <a:srgbClr val="C00000"/>
                </a:solidFill>
              </a:rPr>
              <a:t>verbal y no verbal             </a:t>
            </a:r>
            <a:r>
              <a:rPr lang="es-MX" b="1" dirty="0" smtClean="0">
                <a:solidFill>
                  <a:srgbClr val="7030A0"/>
                </a:solidFill>
              </a:rPr>
              <a:t>EQUILIBRIO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799"/>
          </a:xfrm>
        </p:spPr>
        <p:txBody>
          <a:bodyPr/>
          <a:lstStyle/>
          <a:p>
            <a:pPr algn="just"/>
            <a:r>
              <a:rPr lang="es-MX" b="1" dirty="0" smtClean="0"/>
              <a:t>La calidad de la comunicación en una familia esta relacionada con la capacidad de transmitir lo que se desea así como con la habilidad de escuchar a los demás permitiendo la libre expresión de pensamiento y sentimiento.</a:t>
            </a:r>
          </a:p>
          <a:p>
            <a:pPr algn="ctr">
              <a:buNone/>
            </a:pPr>
            <a:r>
              <a:rPr lang="es-MX" b="1" dirty="0" smtClean="0"/>
              <a:t>MENSAJES</a:t>
            </a:r>
          </a:p>
          <a:p>
            <a:pPr algn="ctr">
              <a:buNone/>
            </a:pPr>
            <a:r>
              <a:rPr lang="es-MX" b="1" dirty="0" smtClean="0">
                <a:solidFill>
                  <a:srgbClr val="002060"/>
                </a:solidFill>
              </a:rPr>
              <a:t>POSITIVOS </a:t>
            </a:r>
            <a:r>
              <a:rPr lang="es-MX" b="1" dirty="0" smtClean="0"/>
              <a:t>           </a:t>
            </a:r>
            <a:r>
              <a:rPr lang="es-MX" b="1" dirty="0" smtClean="0">
                <a:solidFill>
                  <a:srgbClr val="FF0000"/>
                </a:solidFill>
              </a:rPr>
              <a:t>NEGATIVOS</a:t>
            </a:r>
          </a:p>
          <a:p>
            <a:pPr algn="just">
              <a:buNone/>
            </a:pPr>
            <a:r>
              <a:rPr lang="es-MX" b="1" dirty="0" smtClean="0">
                <a:solidFill>
                  <a:srgbClr val="FF0000"/>
                </a:solidFill>
              </a:rPr>
              <a:t>                    </a:t>
            </a:r>
            <a:r>
              <a:rPr lang="es-MX" b="1" dirty="0" err="1" smtClean="0">
                <a:solidFill>
                  <a:srgbClr val="FF0000"/>
                </a:solidFill>
              </a:rPr>
              <a:t>r</a:t>
            </a:r>
            <a:r>
              <a:rPr lang="es-MX" b="1" dirty="0" err="1" smtClean="0">
                <a:solidFill>
                  <a:srgbClr val="002060"/>
                </a:solidFill>
              </a:rPr>
              <a:t>Resaltar</a:t>
            </a:r>
            <a:r>
              <a:rPr lang="es-MX" b="1" dirty="0" smtClean="0">
                <a:solidFill>
                  <a:srgbClr val="FF0000"/>
                </a:solidFill>
              </a:rPr>
              <a:t>            Acentuar errores</a:t>
            </a:r>
          </a:p>
          <a:p>
            <a:pPr algn="just">
              <a:buNone/>
            </a:pPr>
            <a:r>
              <a:rPr lang="es-MX" b="1" dirty="0" smtClean="0">
                <a:solidFill>
                  <a:srgbClr val="FF0000"/>
                </a:solidFill>
              </a:rPr>
              <a:t>                     </a:t>
            </a:r>
            <a:r>
              <a:rPr lang="es-MX" b="1" dirty="0" err="1" smtClean="0">
                <a:solidFill>
                  <a:srgbClr val="002060"/>
                </a:solidFill>
              </a:rPr>
              <a:t>llo</a:t>
            </a:r>
            <a:r>
              <a:rPr lang="es-MX" b="1" dirty="0" smtClean="0">
                <a:solidFill>
                  <a:srgbClr val="002060"/>
                </a:solidFill>
              </a:rPr>
              <a:t> positivo               </a:t>
            </a:r>
            <a:r>
              <a:rPr lang="es-MX" b="1" dirty="0" smtClean="0">
                <a:solidFill>
                  <a:srgbClr val="FF0000"/>
                </a:solidFill>
              </a:rPr>
              <a:t>CORREGIR</a:t>
            </a:r>
            <a:endParaRPr lang="es-MX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2.bp.blogspot.com/_079ur5UUgh8/SvBhDtDhGZI/AAAAAAAABBU/tqgB3P75Mfg/s400/caritaFeliz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1904628" cy="1904628"/>
          </a:xfrm>
          <a:prstGeom prst="rect">
            <a:avLst/>
          </a:prstGeom>
          <a:noFill/>
        </p:spPr>
      </p:pic>
      <p:pic>
        <p:nvPicPr>
          <p:cNvPr id="28676" name="Picture 4" descr="http://3.bp.blogspot.com/-V92UQeOHk7w/T1fZTL1QsrI/AAAAAAAAASg/1OvkoECOIDw/s1600/cara_tris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50296"/>
            <a:ext cx="1907704" cy="1907704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flipH="1">
            <a:off x="2987824" y="4437112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436096" y="443711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lecha derecha"/>
          <p:cNvSpPr/>
          <p:nvPr/>
        </p:nvSpPr>
        <p:spPr>
          <a:xfrm>
            <a:off x="3491880" y="908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2775630">
            <a:off x="6900349" y="457175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 rot="2117444">
            <a:off x="1341485" y="4059064"/>
            <a:ext cx="48470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b="1" dirty="0" smtClean="0"/>
              <a:t>Proceso necesario para una comunicación efectiva:</a:t>
            </a:r>
          </a:p>
          <a:p>
            <a:pPr algn="ctr">
              <a:buNone/>
            </a:pPr>
            <a:endParaRPr lang="es-MX" b="1" dirty="0" smtClean="0"/>
          </a:p>
          <a:p>
            <a:pPr algn="ctr">
              <a:buNone/>
            </a:pPr>
            <a:r>
              <a:rPr lang="es-MX" b="1" dirty="0" smtClean="0"/>
              <a:t>Se emite el mensaje</a:t>
            </a:r>
          </a:p>
          <a:p>
            <a:pPr algn="ctr">
              <a:buNone/>
            </a:pPr>
            <a:endParaRPr lang="es-MX" b="1" dirty="0" smtClean="0"/>
          </a:p>
          <a:p>
            <a:pPr algn="ctr">
              <a:buNone/>
            </a:pPr>
            <a:r>
              <a:rPr lang="es-MX" b="1" dirty="0" smtClean="0"/>
              <a:t>Se escucha el mensaje</a:t>
            </a:r>
          </a:p>
          <a:p>
            <a:pPr algn="ctr">
              <a:buNone/>
            </a:pPr>
            <a:endParaRPr lang="es-MX" b="1" dirty="0" smtClean="0"/>
          </a:p>
          <a:p>
            <a:pPr algn="ctr">
              <a:buNone/>
            </a:pPr>
            <a:r>
              <a:rPr lang="es-MX" b="1" dirty="0" smtClean="0"/>
              <a:t>Se da retroalimentación sobre lo que se escuchó</a:t>
            </a:r>
          </a:p>
          <a:p>
            <a:pPr algn="just"/>
            <a:r>
              <a:rPr lang="es-MX" sz="2800" b="1" i="1" u="sng" dirty="0" smtClean="0">
                <a:cs typeface="Arial" pitchFamily="34" charset="0"/>
              </a:rPr>
              <a:t>La manera de lograr una comunicación efectiva es asegurarse de dar mensajes en un lenguaje sencillo con ideas cortas y precisas. Además es de gran importancia que la idea que se transmite sea congruente con lo que se hace y con lo que se piensa.</a:t>
            </a:r>
          </a:p>
          <a:p>
            <a:pPr algn="ctr">
              <a:buNone/>
            </a:pPr>
            <a:endParaRPr lang="es-MX" b="1" dirty="0"/>
          </a:p>
        </p:txBody>
      </p:sp>
      <p:sp>
        <p:nvSpPr>
          <p:cNvPr id="4" name="3 Flecha abajo"/>
          <p:cNvSpPr/>
          <p:nvPr/>
        </p:nvSpPr>
        <p:spPr>
          <a:xfrm>
            <a:off x="4427984" y="1772816"/>
            <a:ext cx="484632" cy="6183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abajo"/>
          <p:cNvSpPr/>
          <p:nvPr/>
        </p:nvSpPr>
        <p:spPr>
          <a:xfrm>
            <a:off x="4427984" y="2852936"/>
            <a:ext cx="484632" cy="7200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>Juego: “La botella de los mensajes positivos.”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MX" b="1" dirty="0" smtClean="0"/>
              <a:t>Cambiar mensajes negativos generales a mensajes positivos específicos.</a:t>
            </a:r>
            <a:endParaRPr lang="es-MX" b="1" dirty="0"/>
          </a:p>
        </p:txBody>
      </p:sp>
      <p:pic>
        <p:nvPicPr>
          <p:cNvPr id="29700" name="Picture 4" descr="https://encrypted-tbn2.gstatic.com/images?q=tbn:ANd9GcRs3YqgV0n8FE5JYz2tzKJRZAnXl17A05raD9lEk9s3kQ0J4ix6sJwdj-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759607" cy="41140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>
                <a:hlinkClick r:id="rId2"/>
              </a:rPr>
              <a:t>DAR CLIC AQUÍ PARA VER VIDEO </a:t>
            </a:r>
            <a:r>
              <a:rPr lang="es-MX" dirty="0" smtClean="0">
                <a:hlinkClick r:id="rId2"/>
              </a:rPr>
              <a:t/>
            </a:r>
            <a:br>
              <a:rPr lang="es-MX" dirty="0" smtClean="0">
                <a:hlinkClick r:id="rId2"/>
              </a:rPr>
            </a:br>
            <a:r>
              <a:rPr lang="es-MX" dirty="0" smtClean="0">
                <a:hlinkClick r:id="rId2"/>
              </a:rPr>
              <a:t>ASERTIVIDAD</a:t>
            </a:r>
            <a:endParaRPr lang="es-MX" dirty="0"/>
          </a:p>
        </p:txBody>
      </p:sp>
      <p:pic>
        <p:nvPicPr>
          <p:cNvPr id="1026" name="Picture 2" descr="http://www.unmundodebrotes.com/wp-content/uploads/2011/12/familia-fel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609180" cy="417646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8286" y="6021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www.youtube.com/watch?v=kXUOVYiNG58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Flecha abajo"/>
          <p:cNvSpPr/>
          <p:nvPr/>
        </p:nvSpPr>
        <p:spPr>
          <a:xfrm>
            <a:off x="6633940" y="59476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smtClean="0"/>
              <a:t>Comunicación Asertiva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/>
              <a:t>Al tipo de comunicación </a:t>
            </a:r>
            <a:r>
              <a:rPr lang="es-MX" b="1" dirty="0" smtClean="0">
                <a:solidFill>
                  <a:srgbClr val="FF0000"/>
                </a:solidFill>
              </a:rPr>
              <a:t>efectiva</a:t>
            </a:r>
            <a:r>
              <a:rPr lang="es-MX" b="1" dirty="0" smtClean="0"/>
              <a:t>, </a:t>
            </a:r>
            <a:r>
              <a:rPr lang="es-MX" b="1" dirty="0" smtClean="0">
                <a:solidFill>
                  <a:srgbClr val="C00000"/>
                </a:solidFill>
              </a:rPr>
              <a:t>clara</a:t>
            </a:r>
            <a:r>
              <a:rPr lang="es-MX" b="1" dirty="0" smtClean="0"/>
              <a:t> y </a:t>
            </a:r>
            <a:r>
              <a:rPr lang="es-MX" b="1" dirty="0" smtClean="0">
                <a:solidFill>
                  <a:srgbClr val="FF0000"/>
                </a:solidFill>
              </a:rPr>
              <a:t>directa</a:t>
            </a:r>
            <a:r>
              <a:rPr lang="es-MX" b="1" dirty="0" smtClean="0"/>
              <a:t> se le conoce como comunicación asertiva. Las personas que son capaces de </a:t>
            </a:r>
            <a:r>
              <a:rPr lang="es-MX" b="1" dirty="0" smtClean="0">
                <a:solidFill>
                  <a:srgbClr val="FF0000"/>
                </a:solidFill>
              </a:rPr>
              <a:t>expresar</a:t>
            </a:r>
            <a:r>
              <a:rPr lang="es-MX" b="1" dirty="0" smtClean="0"/>
              <a:t> lo que </a:t>
            </a:r>
            <a:r>
              <a:rPr lang="es-MX" b="1" dirty="0" smtClean="0">
                <a:solidFill>
                  <a:srgbClr val="C00000"/>
                </a:solidFill>
              </a:rPr>
              <a:t>sienten</a:t>
            </a:r>
            <a:r>
              <a:rPr lang="es-MX" b="1" dirty="0" smtClean="0"/>
              <a:t> y lo que </a:t>
            </a:r>
            <a:r>
              <a:rPr lang="es-MX" b="1" dirty="0" smtClean="0">
                <a:solidFill>
                  <a:srgbClr val="FF0000"/>
                </a:solidFill>
              </a:rPr>
              <a:t>piensan</a:t>
            </a:r>
            <a:r>
              <a:rPr lang="es-MX" b="1" dirty="0" smtClean="0"/>
              <a:t> de manera efectiva y </a:t>
            </a:r>
            <a:r>
              <a:rPr lang="es-MX" b="1" dirty="0" smtClean="0">
                <a:solidFill>
                  <a:srgbClr val="C00000"/>
                </a:solidFill>
              </a:rPr>
              <a:t>sin agredir a otros </a:t>
            </a:r>
            <a:r>
              <a:rPr lang="es-MX" b="1" dirty="0" smtClean="0"/>
              <a:t>se conocen como asertivas.</a:t>
            </a:r>
            <a:endParaRPr lang="es-MX" b="1" dirty="0"/>
          </a:p>
        </p:txBody>
      </p:sp>
      <p:pic>
        <p:nvPicPr>
          <p:cNvPr id="31746" name="Picture 2" descr="https://encrypted-tbn3.gstatic.com/images?q=tbn:ANd9GcSiUTvSvpT9Nq0kGqu0M-ZqFCtTV1sJ9YrlAwXJ3DCGsOsBvhuo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635896" cy="31250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17638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Para lograr una comunicación asertiva en la familia debemos tomar en cuenta lo siguiente: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b="1" dirty="0" smtClean="0"/>
              <a:t> No agreda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b="1" dirty="0" smtClean="0"/>
              <a:t> No se quede callado. Diga aquello que le parece bien o le disgusta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b="1" dirty="0" smtClean="0"/>
              <a:t> Todo se puede decir pero hay formas de hacerlo.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b="1" dirty="0" smtClean="0"/>
              <a:t>Enseñe con el ejemplo.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b="1" dirty="0" smtClean="0"/>
              <a:t>Comunicarse es un proceso constante. El tiempo para comunicarnos y saber de las alegrías o temores de nuestros hijos debe ser constante.</a:t>
            </a: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es-MX" b="1" dirty="0" smtClean="0"/>
              <a:t>6. Hablar y opinar es tan importante como saber escuchar. No acaparar el uso del discurso es importante para poder intercambiar ideas, pensamientos y emociones.</a:t>
            </a:r>
          </a:p>
          <a:p>
            <a:pPr marL="514350" indent="-514350" algn="just">
              <a:buNone/>
            </a:pPr>
            <a:r>
              <a:rPr lang="es-MX" b="1" dirty="0" smtClean="0"/>
              <a:t>7. No todo lo que escuchamos será de nuestro agrado. Es necesario tener una apertura emocional que nos permita expresar nuestro pensamiento sin hacer que el otro piense como nosotros.</a:t>
            </a:r>
          </a:p>
          <a:p>
            <a:pPr marL="514350" indent="-514350" algn="just">
              <a:buNone/>
            </a:pPr>
            <a:r>
              <a:rPr lang="es-MX" b="1" dirty="0" smtClean="0"/>
              <a:t>8. Una buena comunicación permite tomar decisiones y ante la equivocación se tiene la oportunidad de responsabilizarse de las implicaciones de una decisión inadecuada.</a:t>
            </a: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666" y="252589"/>
            <a:ext cx="9144000" cy="65973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b="1" dirty="0" smtClean="0"/>
              <a:t>9. Comunicarse es expresar sentimientos. Uno de los componentes más importantes y significativos de la comunicación es el componente afectivo.</a:t>
            </a:r>
          </a:p>
          <a:p>
            <a:pPr algn="just">
              <a:buNone/>
            </a:pPr>
            <a:r>
              <a:rPr lang="es-MX" b="1" dirty="0" smtClean="0"/>
              <a:t>10.Comunicarse es ser firme y congruente. Es necesario que los padres se apoyen en la toma de decisiones y que las medidas disciplinarias o formas de pensamiento no sean ambiguas o contradictorias. Ante la contradicción el niño hará elección de su conveniencia y no de su bienestar.</a:t>
            </a:r>
          </a:p>
          <a:p>
            <a:pPr algn="just">
              <a:buNone/>
            </a:pPr>
            <a:r>
              <a:rPr lang="es-MX" b="1" dirty="0" smtClean="0"/>
              <a:t>11.La comunicación descansa sobre un modelo vivencial. Los mensajes que trasladamos a través de mensajes orales, escritos o gestuales deben ser congruentes con nuestro estilo de vida y formas de actuar.</a:t>
            </a:r>
          </a:p>
          <a:p>
            <a:pPr algn="just">
              <a:buNone/>
            </a:pP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s-MX" b="1" dirty="0" smtClean="0"/>
              <a:t>¿ QUÉ ES LA COMUNICACIÓN?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6004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Proceso a través del cual se da y se recibe información.</a:t>
            </a: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Es una manera de intercambiar ideas, sentimientos y experiencias.</a:t>
            </a: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Permite establecer relaciones entre las personas tanto dentro de la familia como fuera de ésta.</a:t>
            </a:r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8" name="Picture 4" descr="http://portal.terra.com.pe/lamamaoca/wp-content/uploads/2012/11/comunic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53248"/>
            <a:ext cx="3888432" cy="320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solidFill>
                  <a:srgbClr val="7030A0"/>
                </a:solidFill>
              </a:rPr>
              <a:t>TAREA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PRACTICAR EN CASA LA COMUNICACIÓN ASERTIVA UTILIZANDO MENSAJES POSITIVOS.</a:t>
            </a:r>
          </a:p>
          <a:p>
            <a:r>
              <a:rPr lang="es-MX" dirty="0" smtClean="0"/>
              <a:t>IDENTIFICAR Y ESCRIBIR LAS DIFICULTADES A LAS QUE NOS ENFRENTAMOS.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 descr="http://3.bp.blogspot.com/-CqzJmF7LcvA/Tv4b6sw43FI/AAAAAAAAAgU/49pF5Fpr454/s1600/12-Recursos_%252520Fotos%252520Familia%252520familiarr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3050"/>
            <a:ext cx="3707904" cy="1067718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latin typeface="Arial" pitchFamily="34" charset="0"/>
                <a:cs typeface="Arial" pitchFamily="34" charset="0"/>
              </a:rPr>
              <a:t>Comunicación: 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635896" cy="46910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/>
              <a:buChar char="Ø"/>
            </a:pP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ADECUADA: Integración familiar y desarrollo emocional.</a:t>
            </a:r>
          </a:p>
          <a:p>
            <a:pPr>
              <a:buFont typeface="Wingdings"/>
              <a:buChar char="Ø"/>
            </a:pPr>
            <a:endParaRPr lang="es-MX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Char char="Ø"/>
            </a:pP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INADECUADA: Foco principal de problemas en la familia y afecta aspectos emocionales en las personas. </a:t>
            </a:r>
          </a:p>
          <a:p>
            <a:pPr>
              <a:buFont typeface="Wingdings"/>
              <a:buChar char="Ø"/>
            </a:pPr>
            <a:endParaRPr lang="es-MX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s://encrypted-tbn3.gstatic.com/images?q=tbn:ANd9GcR9H01mr9tc0ABgNs0LS6bMMCacJCtp8LYJo5FfPP8l12AbbYlW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3007221" cy="3007221"/>
          </a:xfrm>
          <a:prstGeom prst="rect">
            <a:avLst/>
          </a:prstGeom>
          <a:noFill/>
        </p:spPr>
      </p:pic>
      <p:pic>
        <p:nvPicPr>
          <p:cNvPr id="18436" name="Picture 4" descr="http://2.bp.blogspot.com/-aJRE4jvMBS8/UBB65O7pZHI/AAAAAAAAA0M/bFJ_J0qVa3Q/s1600/dia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4286250" cy="2581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2768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¿Cómo nos comunicamos en mi familia?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Formar 5 equipos en donde cada integrante adoptara el rol de un integrante de la familia: papá, mamá, hijo mayor, hijo menor, hijo adolescente, etc.</a:t>
            </a:r>
          </a:p>
          <a:p>
            <a:r>
              <a:rPr lang="es-MX" b="1" i="1" dirty="0" smtClean="0">
                <a:solidFill>
                  <a:schemeClr val="tx1"/>
                </a:solidFill>
              </a:rPr>
              <a:t>“ES DOMINGO Y SON LAS 11 A.M. LA FAMILIA ESTÁ PLANEANDO QUÉ HACER. DE PRONTO SUENA EL TELEFONO Y ES LA TIA CUCA QUE QUIERE QUE LA VAYAN A VISITAR.”</a:t>
            </a:r>
            <a:endParaRPr lang="es-MX" b="1" i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.icfillustration.com/icfil_eng/d/jpg/d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592288" cy="20042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CARACTERISTICAS DE LA RELACIÓN QUE SE DA EN ALGUNAS FAMILIAS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u="sng" dirty="0" smtClean="0"/>
              <a:t>Familias con tendencias rígidas</a:t>
            </a:r>
            <a:r>
              <a:rPr lang="es-MX" dirty="0" smtClean="0"/>
              <a:t>: no se permiten nuevas reglas, es difícil aceptar cambios.</a:t>
            </a:r>
          </a:p>
          <a:p>
            <a:pPr algn="just"/>
            <a:r>
              <a:rPr lang="es-MX" b="1" u="sng" dirty="0" smtClean="0"/>
              <a:t>Familias que tienden a la sobreprotección: </a:t>
            </a:r>
            <a:r>
              <a:rPr lang="es-MX" dirty="0" smtClean="0"/>
              <a:t>se proporcionan a sus miembros todo tipo de protección y bienestar. Retrasa el desarrollo de la autonomía y de las habilidades esperadas para cada edad. </a:t>
            </a:r>
          </a:p>
          <a:p>
            <a:pPr algn="just"/>
            <a:r>
              <a:rPr lang="es-MX" b="1" u="sng" dirty="0" smtClean="0"/>
              <a:t>Familias que tienden a ser amalgamadas: </a:t>
            </a:r>
            <a:r>
              <a:rPr lang="es-MX" dirty="0" smtClean="0"/>
              <a:t>todas las actividades se hacen en conjunto impidiendo cualquier intento de separación de algún miembro, limitando la individualidad y el desarrollo de autonomía.</a:t>
            </a:r>
            <a:endParaRPr lang="es-MX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597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b="1" u="sng" dirty="0" smtClean="0"/>
              <a:t>Familias que tienden a evitar los conflictos: </a:t>
            </a:r>
            <a:r>
              <a:rPr lang="es-MX" dirty="0" smtClean="0"/>
              <a:t>no se toleran las dificultades y se aparenta ante los demás que todo esta bien, no permitiendo la solución de conflictos ni enfrentar problemas.</a:t>
            </a:r>
          </a:p>
          <a:p>
            <a:pPr algn="just"/>
            <a:r>
              <a:rPr lang="es-MX" b="1" u="sng" dirty="0" smtClean="0"/>
              <a:t>Familias que tienden a centrarse en los hijos: </a:t>
            </a:r>
            <a:r>
              <a:rPr lang="es-MX" dirty="0" smtClean="0"/>
              <a:t>se centra la atención alrededor de los hijos. Si los hijos dejan de ser el centro se rompe el equilibrio y aparecen conflictos de pareja.</a:t>
            </a:r>
          </a:p>
          <a:p>
            <a:pPr algn="just"/>
            <a:r>
              <a:rPr lang="es-MX" b="1" u="sng" dirty="0" smtClean="0"/>
              <a:t>Familias con un solo miembro de la pareja: </a:t>
            </a:r>
            <a:r>
              <a:rPr lang="es-MX" dirty="0" smtClean="0"/>
              <a:t>es cuando algún hijo adopta el papel de padre o madre lo cual no permite que tenga un desarrollo como niño o adolescente.</a:t>
            </a:r>
          </a:p>
          <a:p>
            <a:pPr algn="just"/>
            <a:r>
              <a:rPr lang="es-MX" b="1" u="sng" dirty="0" smtClean="0"/>
              <a:t>Familias con tendencias anárquicas: </a:t>
            </a:r>
            <a:r>
              <a:rPr lang="es-MX" dirty="0" smtClean="0"/>
              <a:t>los padres son incapaces de disciplinar a los hijos, no establecen limites y son demasiado flexibles. Esto conduce a una falta de capacidad para tomar decisiones y a pautas de conducta irresponsables.</a:t>
            </a:r>
            <a:endParaRPr lang="es-MX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u="sng" dirty="0" smtClean="0"/>
              <a:t>Familia inestable: </a:t>
            </a:r>
            <a:r>
              <a:rPr lang="es-MX" dirty="0" smtClean="0"/>
              <a:t> es una familia donde no hay metas claras.</a:t>
            </a:r>
          </a:p>
          <a:p>
            <a:pPr algn="just"/>
            <a:r>
              <a:rPr lang="es-MX" b="1" u="sng" dirty="0" smtClean="0"/>
              <a:t>Familia con tendencias democráticas:</a:t>
            </a:r>
            <a:r>
              <a:rPr lang="es-MX" dirty="0" smtClean="0"/>
              <a:t> hay reglas claras, establecidas y aceptadas en conjunto, estas se respetan, se siguen y hay lugar para negociación y expresión libre y abierta de las necesidades de cada miembro de la familia, independientemente de su edad o sexo, así como también sus inquietudes, sentimientos, dudas, etc.</a:t>
            </a:r>
          </a:p>
          <a:p>
            <a:pPr algn="just"/>
            <a:r>
              <a:rPr lang="es-MX" b="1" i="1" u="sng" dirty="0" smtClean="0">
                <a:solidFill>
                  <a:srgbClr val="FF0000"/>
                </a:solidFill>
              </a:rPr>
              <a:t>¿y tu en que tipo de familia te encuentras?</a:t>
            </a:r>
          </a:p>
          <a:p>
            <a:pPr algn="just"/>
            <a:r>
              <a:rPr lang="es-MX" b="1" i="1" u="sng" dirty="0" smtClean="0">
                <a:solidFill>
                  <a:srgbClr val="FF0000"/>
                </a:solidFill>
              </a:rPr>
              <a:t>¿Qué tipo de comunicación se establece en tu familia?</a:t>
            </a:r>
          </a:p>
          <a:p>
            <a:pPr algn="just"/>
            <a:endParaRPr lang="es-MX" dirty="0" smtClean="0"/>
          </a:p>
          <a:p>
            <a:pPr algn="just"/>
            <a:endParaRPr lang="es-MX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s-MX" b="1" dirty="0" smtClean="0"/>
              <a:t>EL PROCESO DE COMUNICACIÓN REQUIERE: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MX" sz="2800" b="1" dirty="0" smtClean="0">
                <a:solidFill>
                  <a:schemeClr val="tx2"/>
                </a:solidFill>
              </a:rPr>
              <a:t>*AUN CUANDO LA COMUNICACIÓN ES</a:t>
            </a:r>
          </a:p>
          <a:p>
            <a:pPr>
              <a:buNone/>
            </a:pPr>
            <a:r>
              <a:rPr lang="es-MX" sz="2800" b="1" dirty="0" smtClean="0">
                <a:solidFill>
                  <a:schemeClr val="tx2"/>
                </a:solidFill>
              </a:rPr>
              <a:t>UN HECHO COTIDIANO EXISTEN MUCHOS PROBLEMAS CON LA CALIDAD Y LA FORMA EN QUE ESTA SE DA. </a:t>
            </a:r>
            <a:endParaRPr lang="es-MX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259632" y="1397000"/>
          <a:ext cx="684076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/>
            </a:r>
            <a:br>
              <a:rPr lang="es-MX" dirty="0" smtClean="0">
                <a:hlinkClick r:id="rId2"/>
              </a:rPr>
            </a:br>
            <a:r>
              <a:rPr lang="es-MX" sz="2000" dirty="0" smtClean="0">
                <a:hlinkClick r:id="rId2"/>
              </a:rPr>
              <a:t>DAR CLIC AQUI PARA VER VIDEO</a:t>
            </a:r>
            <a:r>
              <a:rPr lang="es-MX" dirty="0" smtClean="0">
                <a:hlinkClick r:id="rId2"/>
              </a:rPr>
              <a:t/>
            </a:r>
            <a:br>
              <a:rPr lang="es-MX" dirty="0" smtClean="0">
                <a:hlinkClick r:id="rId2"/>
              </a:rPr>
            </a:br>
            <a:r>
              <a:rPr lang="es-MX" dirty="0" smtClean="0">
                <a:hlinkClick r:id="rId2"/>
              </a:rPr>
              <a:t>CONFLICTOS COMUNES DE LA COMUNICACIÓN.</a:t>
            </a:r>
            <a:r>
              <a:rPr lang="es-MX" dirty="0" smtClean="0"/>
              <a:t> 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3074" name="Picture 2" descr="https://encrypted-tbn0.gstatic.com/images?q=tbn:ANd9GcR2tAOVFKZJNI1lKpGYimAlf7uGnnPpElag1gjO8fJ_mMSUVq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3960440" cy="429750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6501" y="6093296"/>
            <a:ext cx="46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www.youtube.com/watch?v=lIHXC-tSnrc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Flecha abajo"/>
          <p:cNvSpPr/>
          <p:nvPr/>
        </p:nvSpPr>
        <p:spPr>
          <a:xfrm>
            <a:off x="5940152" y="0"/>
            <a:ext cx="484632" cy="404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1088</Words>
  <Application>Microsoft Office PowerPoint</Application>
  <PresentationFormat>Presentación en pantalla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SESIÓN 2 COMUNICACIÓN</vt:lpstr>
      <vt:lpstr>¿ QUÉ ES LA COMUNICACIÓN?</vt:lpstr>
      <vt:lpstr>Comunicación: </vt:lpstr>
      <vt:lpstr>¿Cómo nos comunicamos en mi familia?</vt:lpstr>
      <vt:lpstr>CARACTERISTICAS DE LA RELACIÓN QUE SE DA EN ALGUNAS FAMILIAS.</vt:lpstr>
      <vt:lpstr>Presentación de PowerPoint</vt:lpstr>
      <vt:lpstr>Presentación de PowerPoint</vt:lpstr>
      <vt:lpstr>EL PROCESO DE COMUNICACIÓN REQUIERE:</vt:lpstr>
      <vt:lpstr> DAR CLIC AQUI PARA VER VIDEO CONFLICTOS COMUNES DE LA COMUNICACIÓN.  </vt:lpstr>
      <vt:lpstr>La comunicación inicia desde el embarazo y los 1os. Meses de vida.</vt:lpstr>
      <vt:lpstr>No culpar al niño de lo que nos pasa, explicarle que necesitamos estar a solas para esclarecer sentimientos y pensamientos. </vt:lpstr>
      <vt:lpstr>Existe comunicación verbal y no verbal             EQUILIBRIO</vt:lpstr>
      <vt:lpstr>Presentación de PowerPoint</vt:lpstr>
      <vt:lpstr>Juego: “La botella de los mensajes positivos.”</vt:lpstr>
      <vt:lpstr>DAR CLIC AQUÍ PARA VER VIDEO  ASERTIVIDAD</vt:lpstr>
      <vt:lpstr>Comunicación Asertiva</vt:lpstr>
      <vt:lpstr>Para lograr una comunicación asertiva en la familia debemos tomar en cuenta lo siguiente:</vt:lpstr>
      <vt:lpstr>Presentación de PowerPoint</vt:lpstr>
      <vt:lpstr>Presentación de PowerPoint</vt:lpstr>
      <vt:lpstr>TAREA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</dc:title>
  <dc:creator>EDITH</dc:creator>
  <cp:lastModifiedBy>Luis Daniel</cp:lastModifiedBy>
  <cp:revision>14</cp:revision>
  <dcterms:created xsi:type="dcterms:W3CDTF">2014-05-20T01:40:47Z</dcterms:created>
  <dcterms:modified xsi:type="dcterms:W3CDTF">2015-07-20T09:43:19Z</dcterms:modified>
</cp:coreProperties>
</file>