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58" r:id="rId5"/>
    <p:sldId id="259" r:id="rId6"/>
    <p:sldId id="260" r:id="rId7"/>
    <p:sldId id="261" r:id="rId8"/>
    <p:sldId id="262" r:id="rId9"/>
    <p:sldId id="263" r:id="rId10"/>
    <p:sldId id="264" r:id="rId11"/>
    <p:sldId id="265" r:id="rId12"/>
    <p:sldId id="279" r:id="rId13"/>
    <p:sldId id="280" r:id="rId14"/>
    <p:sldId id="281" r:id="rId15"/>
    <p:sldId id="282" r:id="rId16"/>
    <p:sldId id="283" r:id="rId17"/>
    <p:sldId id="266" r:id="rId18"/>
    <p:sldId id="267" r:id="rId19"/>
    <p:sldId id="269" r:id="rId20"/>
    <p:sldId id="273" r:id="rId21"/>
    <p:sldId id="272" r:id="rId22"/>
    <p:sldId id="271" r:id="rId23"/>
    <p:sldId id="274" r:id="rId24"/>
    <p:sldId id="275" r:id="rId25"/>
    <p:sldId id="276" r:id="rId26"/>
    <p:sldId id="277"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8" r:id="rId41"/>
    <p:sldId id="299" r:id="rId42"/>
    <p:sldId id="300" r:id="rId43"/>
    <p:sldId id="301" r:id="rId44"/>
    <p:sldId id="302" r:id="rId45"/>
    <p:sldId id="303" r:id="rId46"/>
    <p:sldId id="304" r:id="rId47"/>
    <p:sldId id="305" r:id="rId48"/>
    <p:sldId id="307" r:id="rId49"/>
    <p:sldId id="297" r:id="rId50"/>
    <p:sldId id="306" r:id="rId51"/>
    <p:sldId id="308" r:id="rId52"/>
    <p:sldId id="309" r:id="rId53"/>
    <p:sldId id="310" r:id="rId54"/>
    <p:sldId id="311" r:id="rId55"/>
    <p:sldId id="312" r:id="rId56"/>
    <p:sldId id="313" r:id="rId57"/>
    <p:sldId id="314" r:id="rId58"/>
    <p:sldId id="315" r:id="rId59"/>
    <p:sldId id="316" r:id="rId60"/>
    <p:sldId id="317" r:id="rId61"/>
    <p:sldId id="319" r:id="rId62"/>
    <p:sldId id="320" r:id="rId63"/>
    <p:sldId id="321" r:id="rId64"/>
    <p:sldId id="322" r:id="rId65"/>
    <p:sldId id="323" r:id="rId66"/>
    <p:sldId id="324" r:id="rId67"/>
    <p:sldId id="318" r:id="rId68"/>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255"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EA15527-6535-420D-B1FA-F9D89EC2BE55}" type="datetimeFigureOut">
              <a:rPr lang="es-MX" smtClean="0"/>
              <a:pPr/>
              <a:t>19/07/2015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29B4169E-CF92-4096-960D-7D2B02622C32}"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15527-6535-420D-B1FA-F9D89EC2BE55}" type="datetimeFigureOut">
              <a:rPr lang="es-MX" smtClean="0"/>
              <a:pPr/>
              <a:t>19/07/2015</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4169E-CF92-4096-960D-7D2B02622C32}"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323528" y="6145"/>
            <a:ext cx="8496944" cy="3600451"/>
          </a:xfrm>
          <a:blipFill>
            <a:blip r:embed="rId2" cstate="print"/>
            <a:tile tx="0" ty="0" sx="100000" sy="100000" flip="none" algn="tl"/>
          </a:blipFill>
        </p:spPr>
        <p:txBody>
          <a:bodyPr>
            <a:normAutofit fontScale="90000"/>
          </a:bodyPr>
          <a:lstStyle/>
          <a:p>
            <a:r>
              <a:rPr lang="es-MX" b="1" dirty="0" smtClean="0">
                <a:latin typeface="Aharoni" panose="02010803020104030203" pitchFamily="2" charset="-79"/>
                <a:cs typeface="Aharoni" panose="02010803020104030203" pitchFamily="2" charset="-79"/>
              </a:rPr>
              <a:t>BIENVENIDOS</a:t>
            </a:r>
            <a:r>
              <a:rPr lang="es-MX" b="1" dirty="0" smtClean="0">
                <a:latin typeface="AR ESSENCE" pitchFamily="2" charset="0"/>
              </a:rPr>
              <a:t> </a:t>
            </a:r>
            <a:br>
              <a:rPr lang="es-MX" b="1" dirty="0" smtClean="0">
                <a:latin typeface="AR ESSENCE" pitchFamily="2" charset="0"/>
              </a:rPr>
            </a:br>
            <a:r>
              <a:rPr lang="es-MX" b="1" dirty="0" smtClean="0">
                <a:latin typeface="Arial Black" panose="020B0A04020102020204" pitchFamily="34" charset="0"/>
              </a:rPr>
              <a:t>6ª  SESIÓN DE ESCUELA PARA PADRES</a:t>
            </a:r>
            <a:br>
              <a:rPr lang="es-MX" b="1" dirty="0" smtClean="0">
                <a:latin typeface="Arial Black" panose="020B0A04020102020204" pitchFamily="34" charset="0"/>
              </a:rPr>
            </a:br>
            <a:r>
              <a:rPr lang="es-MX" b="1" dirty="0" smtClean="0">
                <a:latin typeface="Bernard MT Condensed" panose="02050806060905020404" pitchFamily="18" charset="0"/>
              </a:rPr>
              <a:t>“CÓMO APOYAR A MI HIJO EN SU DESARROLLO DEL CAMPO FORMATIVO</a:t>
            </a:r>
            <a:br>
              <a:rPr lang="es-MX" b="1" dirty="0" smtClean="0">
                <a:latin typeface="Bernard MT Condensed" panose="02050806060905020404" pitchFamily="18" charset="0"/>
              </a:rPr>
            </a:br>
            <a:r>
              <a:rPr lang="es-MX" b="1" dirty="0" smtClean="0">
                <a:latin typeface="Bernard MT Condensed" panose="02050806060905020404" pitchFamily="18" charset="0"/>
              </a:rPr>
              <a:t>PENSAMIENTO MATEMATICO”</a:t>
            </a:r>
            <a:endParaRPr lang="es-MX" b="1" dirty="0">
              <a:latin typeface="Bernard MT Condensed" panose="02050806060905020404" pitchFamily="18" charset="0"/>
            </a:endParaRPr>
          </a:p>
        </p:txBody>
      </p:sp>
      <p:sp>
        <p:nvSpPr>
          <p:cNvPr id="5" name="4 Subtítulo"/>
          <p:cNvSpPr>
            <a:spLocks noGrp="1"/>
          </p:cNvSpPr>
          <p:nvPr>
            <p:ph type="subTitle" idx="1"/>
          </p:nvPr>
        </p:nvSpPr>
        <p:spPr>
          <a:xfrm>
            <a:off x="4427984" y="4149080"/>
            <a:ext cx="4896544" cy="1700808"/>
          </a:xfrm>
          <a:blipFill>
            <a:blip r:embed="rId3" cstate="print"/>
            <a:tile tx="0" ty="0" sx="100000" sy="100000" flip="none" algn="tl"/>
          </a:blipFill>
          <a:scene3d>
            <a:camera prst="isometricOffAxis1Right"/>
            <a:lightRig rig="threePt" dir="t"/>
          </a:scene3d>
        </p:spPr>
        <p:txBody>
          <a:bodyPr/>
          <a:lstStyle/>
          <a:p>
            <a:r>
              <a:rPr lang="es-MX" b="1" dirty="0" smtClean="0">
                <a:solidFill>
                  <a:schemeClr val="tx1"/>
                </a:solidFill>
              </a:rPr>
              <a:t>POR:</a:t>
            </a:r>
          </a:p>
          <a:p>
            <a:r>
              <a:rPr lang="es-MX" b="1" dirty="0" smtClean="0">
                <a:solidFill>
                  <a:schemeClr val="tx1"/>
                </a:solidFill>
              </a:rPr>
              <a:t>PROFRA. MARIA EDITH CERVANTES ROBLES</a:t>
            </a:r>
            <a:endParaRPr lang="es-MX" b="1" dirty="0">
              <a:solidFill>
                <a:schemeClr val="tx1"/>
              </a:solidFill>
            </a:endParaRPr>
          </a:p>
        </p:txBody>
      </p:sp>
      <p:pic>
        <p:nvPicPr>
          <p:cNvPr id="1026" name="Picture 2" descr="http://4.bp.blogspot.com/-vQtAws4po7s/TfLKaeh0roI/AAAAAAAAACU/s_PUIfPwcL8/s1600/logica_mat+-+cop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5874" y="3743324"/>
            <a:ext cx="3181350" cy="31146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19872" y="260648"/>
            <a:ext cx="5256584" cy="1656184"/>
          </a:xfr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s-MX" b="1" dirty="0" smtClean="0">
                <a:latin typeface="AR ESSENCE" pitchFamily="2" charset="0"/>
              </a:rPr>
              <a:t>RESOLUCIÓN DE</a:t>
            </a:r>
            <a:br>
              <a:rPr lang="es-MX" b="1" dirty="0" smtClean="0">
                <a:latin typeface="AR ESSENCE" pitchFamily="2" charset="0"/>
              </a:rPr>
            </a:br>
            <a:r>
              <a:rPr lang="es-MX" b="1" dirty="0" smtClean="0">
                <a:latin typeface="AR ESSENCE" pitchFamily="2" charset="0"/>
              </a:rPr>
              <a:t> PROBLEMAS</a:t>
            </a:r>
            <a:endParaRPr lang="es-MX" b="1" dirty="0">
              <a:latin typeface="AR ESSENCE" pitchFamily="2" charset="0"/>
            </a:endParaRPr>
          </a:p>
        </p:txBody>
      </p:sp>
      <p:sp>
        <p:nvSpPr>
          <p:cNvPr id="3" name="2 Marcador de contenido"/>
          <p:cNvSpPr>
            <a:spLocks noGrp="1"/>
          </p:cNvSpPr>
          <p:nvPr>
            <p:ph idx="1"/>
          </p:nvPr>
        </p:nvSpPr>
        <p:spPr>
          <a:xfrm>
            <a:off x="457200" y="2276872"/>
            <a:ext cx="8229600" cy="4581128"/>
          </a:xfrm>
          <a:blipFill>
            <a:blip r:embed="rId2" cstate="print"/>
            <a:tile tx="0" ty="0" sx="100000" sy="100000" flip="none" algn="tl"/>
          </a:blipFill>
        </p:spPr>
        <p:txBody>
          <a:bodyPr>
            <a:normAutofit fontScale="85000" lnSpcReduction="10000"/>
          </a:bodyPr>
          <a:lstStyle/>
          <a:p>
            <a:pPr algn="just"/>
            <a:r>
              <a:rPr lang="es-MX" b="1" dirty="0" smtClean="0"/>
              <a:t>PROBLEMA: </a:t>
            </a:r>
            <a:r>
              <a:rPr lang="es-MX" dirty="0" smtClean="0"/>
              <a:t>Imponer retos intelectuales que movilice sus capacidades de razonamiento y expresión. Dejar al niño solo para que logre encontrar una o varias soluciones, lo cual aumenta su confianza y seguridad para enfrentarse a otros problemas.</a:t>
            </a:r>
          </a:p>
          <a:p>
            <a:pPr algn="just"/>
            <a:r>
              <a:rPr lang="es-MX" b="1" dirty="0" smtClean="0"/>
              <a:t>MANIPULACIÓN: </a:t>
            </a:r>
            <a:r>
              <a:rPr lang="es-MX" dirty="0" smtClean="0"/>
              <a:t>Material disponible pero el niño decide como se va a usar este.</a:t>
            </a:r>
            <a:endParaRPr lang="es-MX" b="1" dirty="0" smtClean="0"/>
          </a:p>
          <a:p>
            <a:pPr algn="just"/>
            <a:r>
              <a:rPr lang="es-MX" b="1" dirty="0" smtClean="0"/>
              <a:t>INTERVENCIÓN EDUCATIVA: </a:t>
            </a:r>
            <a:r>
              <a:rPr lang="es-MX" dirty="0" smtClean="0"/>
              <a:t>El docente debe dar tiempo. Tolerancia, el maestro solo interviene cuando los niños lo requieran. Nunca decir cómo resolver el problema. Dejar que ellos descubran la solución.</a:t>
            </a:r>
            <a:endParaRPr lang="es-MX" b="1" dirty="0"/>
          </a:p>
        </p:txBody>
      </p:sp>
      <p:pic>
        <p:nvPicPr>
          <p:cNvPr id="4" name="Picture 2" descr="G:\DCIM\302PHOTO\SAM_2777.JPG"/>
          <p:cNvPicPr>
            <a:picLocks noChangeAspect="1" noChangeArrowheads="1"/>
          </p:cNvPicPr>
          <p:nvPr/>
        </p:nvPicPr>
        <p:blipFill>
          <a:blip r:embed="rId3" cstate="print"/>
          <a:srcRect/>
          <a:stretch>
            <a:fillRect/>
          </a:stretch>
        </p:blipFill>
        <p:spPr bwMode="auto">
          <a:xfrm>
            <a:off x="0" y="0"/>
            <a:ext cx="3024336" cy="2268252"/>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88640"/>
            <a:ext cx="7416824" cy="1656184"/>
          </a:xfr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l"/>
            <a:r>
              <a:rPr lang="es-MX" b="1" dirty="0">
                <a:latin typeface="AR ESSENCE" pitchFamily="2" charset="0"/>
              </a:rPr>
              <a:t>	</a:t>
            </a:r>
            <a:r>
              <a:rPr lang="es-MX" b="1" dirty="0" smtClean="0">
                <a:latin typeface="AR ESSENCE" pitchFamily="2" charset="0"/>
              </a:rPr>
              <a:t>MEDIANTE LA RESOLUCIÓN </a:t>
            </a:r>
            <a:br>
              <a:rPr lang="es-MX" b="1" dirty="0" smtClean="0">
                <a:latin typeface="AR ESSENCE" pitchFamily="2" charset="0"/>
              </a:rPr>
            </a:br>
            <a:r>
              <a:rPr lang="es-MX" b="1" dirty="0" smtClean="0">
                <a:latin typeface="AR ESSENCE" pitchFamily="2" charset="0"/>
              </a:rPr>
              <a:t> DE PROBLEMAS EL NIÑO LOGRA</a:t>
            </a:r>
            <a:endParaRPr lang="es-MX" b="1" dirty="0">
              <a:latin typeface="AR ESSENCE" pitchFamily="2" charset="0"/>
            </a:endParaRPr>
          </a:p>
        </p:txBody>
      </p:sp>
      <p:sp>
        <p:nvSpPr>
          <p:cNvPr id="5" name="4 Marcador de contenido"/>
          <p:cNvSpPr>
            <a:spLocks noGrp="1"/>
          </p:cNvSpPr>
          <p:nvPr>
            <p:ph idx="1"/>
          </p:nvPr>
        </p:nvSpPr>
        <p:spPr>
          <a:xfrm>
            <a:off x="0" y="1916832"/>
            <a:ext cx="8686800" cy="4941168"/>
          </a:xfrm>
          <a:blipFill>
            <a:blip r:embed="rId2" cstate="print"/>
            <a:tile tx="0" ty="0" sx="100000" sy="100000" flip="none" algn="tl"/>
          </a:blipFill>
        </p:spPr>
        <p:txBody>
          <a:bodyPr>
            <a:normAutofit fontScale="92500" lnSpcReduction="20000"/>
          </a:bodyPr>
          <a:lstStyle/>
          <a:p>
            <a:r>
              <a:rPr lang="es-MX" b="1" dirty="0" smtClean="0"/>
              <a:t>Comprender el problema</a:t>
            </a:r>
          </a:p>
          <a:p>
            <a:r>
              <a:rPr lang="es-MX" b="1" dirty="0" smtClean="0"/>
              <a:t>Reflexionar </a:t>
            </a:r>
          </a:p>
          <a:p>
            <a:r>
              <a:rPr lang="es-MX" b="1" dirty="0" smtClean="0"/>
              <a:t>Estimar posibles resultados</a:t>
            </a:r>
          </a:p>
          <a:p>
            <a:r>
              <a:rPr lang="es-MX" b="1" dirty="0" smtClean="0"/>
              <a:t>Infiere</a:t>
            </a:r>
          </a:p>
          <a:p>
            <a:r>
              <a:rPr lang="es-MX" b="1" dirty="0" smtClean="0"/>
              <a:t>Busca distintas vías de </a:t>
            </a:r>
          </a:p>
          <a:p>
            <a:pPr marL="0" indent="0">
              <a:buNone/>
            </a:pPr>
            <a:r>
              <a:rPr lang="es-MX" b="1" dirty="0" smtClean="0"/>
              <a:t>solución</a:t>
            </a:r>
          </a:p>
          <a:p>
            <a:r>
              <a:rPr lang="es-MX" b="1" dirty="0" smtClean="0"/>
              <a:t>Compara resultados</a:t>
            </a:r>
          </a:p>
          <a:p>
            <a:r>
              <a:rPr lang="es-MX" b="1" dirty="0" smtClean="0"/>
              <a:t>Expresa ideas</a:t>
            </a:r>
          </a:p>
          <a:p>
            <a:r>
              <a:rPr lang="es-MX" b="1" dirty="0" smtClean="0"/>
              <a:t>Explica y confronta con otros</a:t>
            </a:r>
          </a:p>
          <a:p>
            <a:r>
              <a:rPr lang="es-MX" b="1" dirty="0" smtClean="0"/>
              <a:t>Trabaja en pequeños grupos</a:t>
            </a:r>
            <a:endParaRPr lang="es-MX" b="1" dirty="0"/>
          </a:p>
        </p:txBody>
      </p:sp>
      <p:pic>
        <p:nvPicPr>
          <p:cNvPr id="6" name="Picture 2" descr="F:\SAM_2302.JPG"/>
          <p:cNvPicPr>
            <a:picLocks noChangeAspect="1" noChangeArrowheads="1"/>
          </p:cNvPicPr>
          <p:nvPr/>
        </p:nvPicPr>
        <p:blipFill>
          <a:blip r:embed="rId3" cstate="print"/>
          <a:srcRect/>
          <a:stretch>
            <a:fillRect/>
          </a:stretch>
        </p:blipFill>
        <p:spPr bwMode="auto">
          <a:xfrm>
            <a:off x="5076056" y="1988840"/>
            <a:ext cx="4067944" cy="432048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700808"/>
          </a:xfr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s-MX" b="1" dirty="0" smtClean="0">
                <a:latin typeface="AR ESSENCE" pitchFamily="2" charset="0"/>
              </a:rPr>
              <a:t>PARA RESOLVER PROBLEMAS LOS NIÑOS UTILIZAN DISTINTOS TIPOS DE PROCEDIMIENTOS</a:t>
            </a:r>
            <a:endParaRPr lang="es-MX" b="1" dirty="0">
              <a:latin typeface="AR ESSENCE" pitchFamily="2" charset="0"/>
            </a:endParaRPr>
          </a:p>
        </p:txBody>
      </p:sp>
      <p:sp>
        <p:nvSpPr>
          <p:cNvPr id="3" name="2 Marcador de contenido"/>
          <p:cNvSpPr>
            <a:spLocks noGrp="1"/>
          </p:cNvSpPr>
          <p:nvPr>
            <p:ph idx="1"/>
          </p:nvPr>
        </p:nvSpPr>
        <p:spPr>
          <a:xfrm>
            <a:off x="457200" y="1772817"/>
            <a:ext cx="8229600" cy="2088231"/>
          </a:xfrm>
          <a:blipFill>
            <a:blip r:embed="rId2" cstate="print"/>
            <a:tile tx="0" ty="0" sx="100000" sy="100000" flip="none" algn="tl"/>
          </a:blipFill>
        </p:spPr>
        <p:txBody>
          <a:bodyPr>
            <a:normAutofit/>
          </a:bodyPr>
          <a:lstStyle/>
          <a:p>
            <a:pPr algn="just"/>
            <a:r>
              <a:rPr lang="es-MX" b="1" dirty="0" smtClean="0"/>
              <a:t>PERCEPCIÓN GLOBAL:</a:t>
            </a:r>
            <a:r>
              <a:rPr lang="es-MX" dirty="0" smtClean="0"/>
              <a:t> Se determina el cardinal sin recurrir al conteo. Se utiliza en colecciones de pocos elementos pues es mediante percepción visual.</a:t>
            </a:r>
            <a:endParaRPr lang="es-MX" b="1" dirty="0"/>
          </a:p>
        </p:txBody>
      </p:sp>
      <p:pic>
        <p:nvPicPr>
          <p:cNvPr id="37892" name="Picture 4" descr="http://2.bp.blogspot.com/-gs901osHaLo/UCbYxWURjYI/AAAAAAAAAHk/DRRiUthvYu0/s1600/tarjetas_numeros.jpg"/>
          <p:cNvPicPr>
            <a:picLocks noChangeAspect="1" noChangeArrowheads="1"/>
          </p:cNvPicPr>
          <p:nvPr/>
        </p:nvPicPr>
        <p:blipFill>
          <a:blip r:embed="rId3" cstate="print"/>
          <a:srcRect/>
          <a:stretch>
            <a:fillRect/>
          </a:stretch>
        </p:blipFill>
        <p:spPr bwMode="auto">
          <a:xfrm>
            <a:off x="1691680" y="3933056"/>
            <a:ext cx="5410200" cy="37433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332656"/>
            <a:ext cx="8229600" cy="6264696"/>
          </a:xfrm>
          <a:blipFill>
            <a:blip r:embed="rId2" cstate="print"/>
            <a:tile tx="0" ty="0" sx="100000" sy="100000" flip="none" algn="tl"/>
          </a:blipFill>
        </p:spPr>
        <p:txBody>
          <a:bodyPr/>
          <a:lstStyle/>
          <a:p>
            <a:pPr algn="just"/>
            <a:r>
              <a:rPr lang="es-MX" b="1" dirty="0" smtClean="0"/>
              <a:t>CONTEO: </a:t>
            </a:r>
            <a:r>
              <a:rPr lang="es-MX" dirty="0" smtClean="0"/>
              <a:t>Implica asignar a cada objeto una palabra numero correspondencia termino a termino ya sea que las colecciones estén ordenadas o no.</a:t>
            </a:r>
          </a:p>
          <a:p>
            <a:pPr algn="ctr"/>
            <a:endParaRPr lang="es-MX" b="1" dirty="0"/>
          </a:p>
        </p:txBody>
      </p:sp>
      <p:pic>
        <p:nvPicPr>
          <p:cNvPr id="36866" name="Picture 2" descr="http://profrafabiolaochoa.files.wordpress.com/2012/03/sumar.jpg"/>
          <p:cNvPicPr>
            <a:picLocks noChangeAspect="1" noChangeArrowheads="1"/>
          </p:cNvPicPr>
          <p:nvPr/>
        </p:nvPicPr>
        <p:blipFill>
          <a:blip r:embed="rId3" cstate="print"/>
          <a:srcRect/>
          <a:stretch>
            <a:fillRect/>
          </a:stretch>
        </p:blipFill>
        <p:spPr bwMode="auto">
          <a:xfrm>
            <a:off x="2627784" y="2276872"/>
            <a:ext cx="4608512" cy="4104456"/>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9"/>
            <a:ext cx="8229600" cy="4968552"/>
          </a:xfrm>
          <a:blipFill>
            <a:blip r:embed="rId2" cstate="print"/>
            <a:tile tx="0" ty="0" sx="100000" sy="100000" flip="none" algn="tl"/>
          </a:blipFill>
        </p:spPr>
        <p:txBody>
          <a:bodyPr>
            <a:normAutofit/>
          </a:bodyPr>
          <a:lstStyle/>
          <a:p>
            <a:pPr algn="just"/>
            <a:r>
              <a:rPr lang="es-MX" b="1" dirty="0" smtClean="0"/>
              <a:t>SOBRECONTEO: </a:t>
            </a:r>
            <a:r>
              <a:rPr lang="es-MX" dirty="0" smtClean="0"/>
              <a:t>Cuando se parte del cardinal de un conjunto y luego se cuentan los elementos de otro conjunto.</a:t>
            </a:r>
          </a:p>
          <a:p>
            <a:pPr algn="just"/>
            <a:r>
              <a:rPr lang="es-MX" b="1" dirty="0" smtClean="0"/>
              <a:t>¿Cuánto es? 5+3+1</a:t>
            </a:r>
          </a:p>
          <a:p>
            <a:pPr algn="just">
              <a:buNone/>
            </a:pPr>
            <a:r>
              <a:rPr lang="es-MX" b="1" dirty="0"/>
              <a:t> </a:t>
            </a:r>
            <a:r>
              <a:rPr lang="es-MX" b="1" dirty="0" smtClean="0"/>
              <a:t>     </a:t>
            </a:r>
            <a:r>
              <a:rPr lang="es-MX" sz="4000" b="1" dirty="0" smtClean="0"/>
              <a:t>= 5, 6, 7, 8 = 8, </a:t>
            </a:r>
            <a:r>
              <a:rPr lang="es-MX" sz="5400" b="1" u="sng" dirty="0" smtClean="0"/>
              <a:t>9</a:t>
            </a:r>
            <a:endParaRPr lang="es-MX" sz="4000" b="1" u="sng" dirty="0" smtClean="0"/>
          </a:p>
          <a:p>
            <a:pPr algn="just">
              <a:buNone/>
            </a:pPr>
            <a:endParaRPr lang="es-MX" b="1" dirty="0"/>
          </a:p>
        </p:txBody>
      </p:sp>
      <p:pic>
        <p:nvPicPr>
          <p:cNvPr id="38914" name="Picture 2" descr="http://2.bp.blogspot.com/-R_rinQE1ZKo/TsxC5PpjInI/AAAAAAAACcc/vNkmNhjuse0/s1600/guerra-dados.jpg"/>
          <p:cNvPicPr>
            <a:picLocks noChangeAspect="1" noChangeArrowheads="1"/>
          </p:cNvPicPr>
          <p:nvPr/>
        </p:nvPicPr>
        <p:blipFill>
          <a:blip r:embed="rId3" cstate="print"/>
          <a:srcRect/>
          <a:stretch>
            <a:fillRect/>
          </a:stretch>
        </p:blipFill>
        <p:spPr bwMode="auto">
          <a:xfrm>
            <a:off x="2267744" y="3573016"/>
            <a:ext cx="4536504" cy="3011413"/>
          </a:xfrm>
          <a:prstGeom prst="rect">
            <a:avLst/>
          </a:prstGeom>
          <a:noFill/>
        </p:spPr>
      </p:pic>
      <p:sp>
        <p:nvSpPr>
          <p:cNvPr id="5" name="4 Arco"/>
          <p:cNvSpPr/>
          <p:nvPr/>
        </p:nvSpPr>
        <p:spPr>
          <a:xfrm>
            <a:off x="6156176" y="2204864"/>
            <a:ext cx="432048" cy="28803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38916" name="Picture 4" descr="http://us.123rf.com/400wm/400/400/suni3oy/suni3oy1111/suni3oy111100010/11299346-pensar-nino.jpg"/>
          <p:cNvPicPr>
            <a:picLocks noChangeAspect="1" noChangeArrowheads="1"/>
          </p:cNvPicPr>
          <p:nvPr/>
        </p:nvPicPr>
        <p:blipFill>
          <a:blip r:embed="rId4" cstate="print"/>
          <a:srcRect/>
          <a:stretch>
            <a:fillRect/>
          </a:stretch>
        </p:blipFill>
        <p:spPr bwMode="auto">
          <a:xfrm>
            <a:off x="6300192" y="2120269"/>
            <a:ext cx="2664296" cy="44953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8"/>
            <a:ext cx="8229600" cy="6264695"/>
          </a:xfrm>
          <a:blipFill>
            <a:blip r:embed="rId2" cstate="print"/>
            <a:tile tx="0" ty="0" sx="100000" sy="100000" flip="none" algn="tl"/>
          </a:blipFill>
        </p:spPr>
        <p:txBody>
          <a:bodyPr/>
          <a:lstStyle/>
          <a:p>
            <a:pPr algn="just"/>
            <a:r>
              <a:rPr lang="es-MX" b="1" dirty="0" smtClean="0"/>
              <a:t>RESULTADO MEMORIZADO: </a:t>
            </a:r>
            <a:r>
              <a:rPr lang="es-MX" dirty="0" smtClean="0"/>
              <a:t>Cuando el problema se resuelve mentalmente ya sin apoyo de los objetos.</a:t>
            </a:r>
          </a:p>
          <a:p>
            <a:pPr algn="just"/>
            <a:endParaRPr lang="es-MX" dirty="0"/>
          </a:p>
          <a:p>
            <a:pPr algn="just"/>
            <a:endParaRPr lang="es-MX" dirty="0" smtClean="0"/>
          </a:p>
          <a:p>
            <a:pPr algn="just">
              <a:buNone/>
            </a:pPr>
            <a:r>
              <a:rPr lang="es-MX" dirty="0" smtClean="0"/>
              <a:t>                                                             </a:t>
            </a:r>
            <a:r>
              <a:rPr lang="es-MX" sz="5400" b="1" dirty="0" smtClean="0"/>
              <a:t>¿7+4?</a:t>
            </a:r>
          </a:p>
          <a:p>
            <a:pPr algn="just">
              <a:buNone/>
            </a:pPr>
            <a:r>
              <a:rPr lang="es-MX" sz="6600" dirty="0" smtClean="0"/>
              <a:t>                                </a:t>
            </a:r>
            <a:r>
              <a:rPr lang="es-MX" sz="6600" b="1" dirty="0" smtClean="0"/>
              <a:t>11</a:t>
            </a:r>
            <a:r>
              <a:rPr lang="es-MX" sz="6600" dirty="0" smtClean="0"/>
              <a:t>                                         </a:t>
            </a:r>
          </a:p>
          <a:p>
            <a:pPr algn="just">
              <a:buNone/>
            </a:pPr>
            <a:endParaRPr lang="es-MX" b="1" dirty="0"/>
          </a:p>
        </p:txBody>
      </p:sp>
      <p:pic>
        <p:nvPicPr>
          <p:cNvPr id="39938" name="Picture 2" descr="http://www.adraocio.com/wp-content/uploads/2013/02/ni%C3%B1o-dudando.gif"/>
          <p:cNvPicPr>
            <a:picLocks noChangeAspect="1" noChangeArrowheads="1"/>
          </p:cNvPicPr>
          <p:nvPr/>
        </p:nvPicPr>
        <p:blipFill>
          <a:blip r:embed="rId3" cstate="print"/>
          <a:srcRect/>
          <a:stretch>
            <a:fillRect/>
          </a:stretch>
        </p:blipFill>
        <p:spPr bwMode="auto">
          <a:xfrm>
            <a:off x="1835696" y="1981199"/>
            <a:ext cx="3619500" cy="4876801"/>
          </a:xfrm>
          <a:prstGeom prst="rect">
            <a:avLst/>
          </a:prstGeom>
          <a:noFill/>
        </p:spPr>
      </p:pic>
      <p:cxnSp>
        <p:nvCxnSpPr>
          <p:cNvPr id="6" name="5 Conector recto de flecha"/>
          <p:cNvCxnSpPr/>
          <p:nvPr/>
        </p:nvCxnSpPr>
        <p:spPr>
          <a:xfrm>
            <a:off x="4283968" y="3501008"/>
            <a:ext cx="2520280"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8"/>
            <a:ext cx="8229600" cy="6264695"/>
          </a:xfrm>
          <a:blipFill>
            <a:blip r:embed="rId2" cstate="print"/>
            <a:tile tx="0" ty="0" sx="100000" sy="100000" flip="none" algn="tl"/>
          </a:blipFill>
        </p:spPr>
        <p:txBody>
          <a:bodyPr/>
          <a:lstStyle/>
          <a:p>
            <a:pPr algn="just"/>
            <a:r>
              <a:rPr lang="es-MX" b="1" dirty="0" smtClean="0"/>
              <a:t>CORRESPONDENCIA Y CONTEO: </a:t>
            </a:r>
            <a:r>
              <a:rPr lang="es-MX" dirty="0" smtClean="0"/>
              <a:t>Al comparar 2 colecciones se puede utilizar correspondencia o conteo, la correspondencia es un procedimiento que no utiliza el numero.</a:t>
            </a:r>
          </a:p>
          <a:p>
            <a:pPr algn="just"/>
            <a:r>
              <a:rPr lang="es-MX" b="1" dirty="0" smtClean="0"/>
              <a:t>El conteo es un procedimiento prioritario en el nivel preescolar.</a:t>
            </a:r>
          </a:p>
          <a:p>
            <a:pPr algn="ctr">
              <a:buNone/>
            </a:pPr>
            <a:r>
              <a:rPr lang="es-MX" b="1" dirty="0" smtClean="0"/>
              <a:t>¿qué hay más barnices o manzanas?</a:t>
            </a:r>
            <a:endParaRPr lang="es-MX" b="1" dirty="0"/>
          </a:p>
        </p:txBody>
      </p:sp>
      <p:pic>
        <p:nvPicPr>
          <p:cNvPr id="40962" name="Picture 2" descr="http://2.bp.blogspot.com/-F5IIAAMlOCM/UeXKFn_R2uI/AAAAAAAALow/sNKEM3-mEzQ/s1600/11+Candy+Land+Belle.jpg"/>
          <p:cNvPicPr>
            <a:picLocks noChangeAspect="1" noChangeArrowheads="1"/>
          </p:cNvPicPr>
          <p:nvPr/>
        </p:nvPicPr>
        <p:blipFill>
          <a:blip r:embed="rId3" cstate="print"/>
          <a:srcRect/>
          <a:stretch>
            <a:fillRect/>
          </a:stretch>
        </p:blipFill>
        <p:spPr bwMode="auto">
          <a:xfrm>
            <a:off x="755576" y="3861048"/>
            <a:ext cx="3940671" cy="2736304"/>
          </a:xfrm>
          <a:prstGeom prst="rect">
            <a:avLst/>
          </a:prstGeom>
          <a:noFill/>
        </p:spPr>
      </p:pic>
      <p:pic>
        <p:nvPicPr>
          <p:cNvPr id="40964" name="Picture 4" descr="http://pixers.es/image/1/400/n8nLuM3exC0UCNX1c1nFwCkYH11eovXFGMcOZRcWjijWD7l1f6ERHpUN2i0QfNDXw79QhFkShU9QhF0Qh72MhF3FqzSKhZkaMR3KhRGKm5dRkRHT0NnasiGaho2F0Rni/98/94/58/0098945873/1/fotomural-manzanas-vector-coleccion-manzana.jpg"/>
          <p:cNvPicPr>
            <a:picLocks noChangeAspect="1" noChangeArrowheads="1"/>
          </p:cNvPicPr>
          <p:nvPr/>
        </p:nvPicPr>
        <p:blipFill>
          <a:blip r:embed="rId4" cstate="print"/>
          <a:srcRect/>
          <a:stretch>
            <a:fillRect/>
          </a:stretch>
        </p:blipFill>
        <p:spPr bwMode="auto">
          <a:xfrm>
            <a:off x="4644008" y="3861048"/>
            <a:ext cx="3800475" cy="2609851"/>
          </a:xfrm>
          <a:prstGeom prst="rect">
            <a:avLst/>
          </a:prstGeom>
          <a:noFill/>
        </p:spPr>
      </p:pic>
      <p:cxnSp>
        <p:nvCxnSpPr>
          <p:cNvPr id="7" name="6 Conector recto"/>
          <p:cNvCxnSpPr/>
          <p:nvPr/>
        </p:nvCxnSpPr>
        <p:spPr>
          <a:xfrm flipV="1">
            <a:off x="3779912" y="4365104"/>
            <a:ext cx="1296144"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3203848" y="4221088"/>
            <a:ext cx="3024336" cy="72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2483768" y="4221088"/>
            <a:ext cx="52565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1547664" y="4869160"/>
            <a:ext cx="3528392" cy="5760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2843808" y="5373216"/>
            <a:ext cx="3600400" cy="28803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USOS DEL NÚMERO </a:t>
            </a:r>
            <a:endParaRPr lang="es-MX" b="1" dirty="0">
              <a:latin typeface="AR ESSENCE" pitchFamily="2" charset="0"/>
            </a:endParaRPr>
          </a:p>
        </p:txBody>
      </p:sp>
      <p:sp>
        <p:nvSpPr>
          <p:cNvPr id="3" name="2 Marcador de contenido"/>
          <p:cNvSpPr>
            <a:spLocks noGrp="1"/>
          </p:cNvSpPr>
          <p:nvPr>
            <p:ph idx="1"/>
          </p:nvPr>
        </p:nvSpPr>
        <p:spPr>
          <a:solidFill>
            <a:schemeClr val="accent3">
              <a:lumMod val="60000"/>
              <a:lumOff val="40000"/>
            </a:schemeClr>
          </a:solidFill>
        </p:spPr>
        <p:txBody>
          <a:bodyPr/>
          <a:lstStyle/>
          <a:p>
            <a:pPr algn="just"/>
            <a:r>
              <a:rPr lang="es-MX" dirty="0" smtClean="0"/>
              <a:t>El niño hace uso de los números como INSTRUMENTO (es de lo que se ocupa el jardín de niños) y no como objeto de estudio (se encargan otros niveles educativos).</a:t>
            </a:r>
          </a:p>
          <a:p>
            <a:pPr algn="just"/>
            <a:r>
              <a:rPr lang="es-MX" dirty="0" smtClean="0"/>
              <a:t>Los niños usan los números desde pequeños pero de diferentes formas y a medida que crecen van reconociendo la función especifica de ellos.</a:t>
            </a:r>
            <a:endParaRPr lang="es-MX"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64219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s-MX" b="1" dirty="0" smtClean="0">
                <a:latin typeface="AR ESSENCE" pitchFamily="2" charset="0"/>
              </a:rPr>
              <a:t>CARDINAL</a:t>
            </a:r>
            <a:br>
              <a:rPr lang="es-MX" b="1" dirty="0" smtClean="0">
                <a:latin typeface="AR ESSENCE" pitchFamily="2" charset="0"/>
              </a:rPr>
            </a:br>
            <a:r>
              <a:rPr lang="es-MX" b="1" dirty="0" smtClean="0">
                <a:latin typeface="AR ESSENCE" pitchFamily="2" charset="0"/>
              </a:rPr>
              <a:t>Para conocer la cantidad de elementos de un conjunto</a:t>
            </a:r>
            <a:endParaRPr lang="es-MX" b="1" dirty="0">
              <a:latin typeface="AR ESSENCE" pitchFamily="2" charset="0"/>
            </a:endParaRPr>
          </a:p>
        </p:txBody>
      </p:sp>
      <p:sp>
        <p:nvSpPr>
          <p:cNvPr id="3" name="2 Marcador de contenido"/>
          <p:cNvSpPr>
            <a:spLocks noGrp="1"/>
          </p:cNvSpPr>
          <p:nvPr>
            <p:ph idx="1"/>
          </p:nvPr>
        </p:nvSpPr>
        <p:spPr>
          <a:xfrm>
            <a:off x="457200" y="2276873"/>
            <a:ext cx="8229600" cy="2520280"/>
          </a:xfrm>
        </p:spPr>
        <p:txBody>
          <a:bodyPr/>
          <a:lstStyle/>
          <a:p>
            <a:endParaRPr lang="es-MX" dirty="0"/>
          </a:p>
        </p:txBody>
      </p:sp>
      <p:pic>
        <p:nvPicPr>
          <p:cNvPr id="18434" name="Picture 2" descr="http://coolmathbrain.com/images/3-apples-math-basket.jpg"/>
          <p:cNvPicPr>
            <a:picLocks noChangeAspect="1" noChangeArrowheads="1"/>
          </p:cNvPicPr>
          <p:nvPr/>
        </p:nvPicPr>
        <p:blipFill>
          <a:blip r:embed="rId2" cstate="print"/>
          <a:srcRect/>
          <a:stretch>
            <a:fillRect/>
          </a:stretch>
        </p:blipFill>
        <p:spPr bwMode="auto">
          <a:xfrm>
            <a:off x="2372544" y="2093640"/>
            <a:ext cx="4143672" cy="414367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64219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s-MX" b="1" dirty="0" smtClean="0">
                <a:latin typeface="AR ESSENCE" pitchFamily="2" charset="0"/>
              </a:rPr>
              <a:t>ORDINAL</a:t>
            </a:r>
            <a:br>
              <a:rPr lang="es-MX" b="1" dirty="0" smtClean="0">
                <a:latin typeface="AR ESSENCE" pitchFamily="2" charset="0"/>
              </a:rPr>
            </a:br>
            <a:r>
              <a:rPr lang="es-MX" b="1" dirty="0" smtClean="0">
                <a:latin typeface="AR ESSENCE" pitchFamily="2" charset="0"/>
              </a:rPr>
              <a:t>Para diferenciar el lugar que ocupa un objeto</a:t>
            </a:r>
            <a:endParaRPr lang="es-MX" b="1" dirty="0">
              <a:latin typeface="AR ESSENCE" pitchFamily="2" charset="0"/>
            </a:endParaRPr>
          </a:p>
        </p:txBody>
      </p:sp>
      <p:sp>
        <p:nvSpPr>
          <p:cNvPr id="3" name="2 Marcador de contenido"/>
          <p:cNvSpPr>
            <a:spLocks noGrp="1"/>
          </p:cNvSpPr>
          <p:nvPr>
            <p:ph idx="1"/>
          </p:nvPr>
        </p:nvSpPr>
        <p:spPr>
          <a:xfrm>
            <a:off x="457200" y="2276873"/>
            <a:ext cx="8229600" cy="2520280"/>
          </a:xfrm>
        </p:spPr>
        <p:txBody>
          <a:bodyPr/>
          <a:lstStyle/>
          <a:p>
            <a:endParaRPr lang="es-MX" dirty="0"/>
          </a:p>
        </p:txBody>
      </p:sp>
      <p:pic>
        <p:nvPicPr>
          <p:cNvPr id="25602" name="Picture 2" descr="http://us.123rf.com/400wm/400/400/russwitherington/russwitherington1104/russwitherington110400004/9228720-un-librero-mostrar-una-linea-de-libros-identicos-de-azules-rojos-y-oro-con-mano-eliminacion-o-sustit.jpg"/>
          <p:cNvPicPr>
            <a:picLocks noChangeAspect="1" noChangeArrowheads="1"/>
          </p:cNvPicPr>
          <p:nvPr/>
        </p:nvPicPr>
        <p:blipFill>
          <a:blip r:embed="rId2" cstate="print"/>
          <a:srcRect/>
          <a:stretch>
            <a:fillRect/>
          </a:stretch>
        </p:blipFill>
        <p:spPr bwMode="auto">
          <a:xfrm>
            <a:off x="1331640" y="2276872"/>
            <a:ext cx="6496960" cy="432048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260648"/>
            <a:ext cx="8229600" cy="1143000"/>
          </a:xfrm>
          <a:solidFill>
            <a:srgbClr val="00B0F0"/>
          </a:solidFill>
          <a:effectLst>
            <a:innerShdw blurRad="63500" dist="50800" dir="5400000">
              <a:prstClr val="black">
                <a:alpha val="50000"/>
              </a:prstClr>
            </a:innerShdw>
          </a:effectLst>
        </p:spPr>
        <p:txBody>
          <a:bodyPr/>
          <a:lstStyle/>
          <a:p>
            <a:r>
              <a:rPr lang="es-MX" b="1" dirty="0" smtClean="0">
                <a:latin typeface="AR ESSENCE" pitchFamily="2" charset="0"/>
              </a:rPr>
              <a:t>PENSAMIENTO MATEMATICO</a:t>
            </a:r>
            <a:endParaRPr lang="es-MX" b="1" dirty="0">
              <a:latin typeface="AR ESSENCE" pitchFamily="2" charset="0"/>
            </a:endParaRPr>
          </a:p>
        </p:txBody>
      </p:sp>
      <p:sp>
        <p:nvSpPr>
          <p:cNvPr id="3" name="2 Marcador de contenido"/>
          <p:cNvSpPr>
            <a:spLocks noGrp="1"/>
          </p:cNvSpPr>
          <p:nvPr>
            <p:ph idx="1"/>
          </p:nvPr>
        </p:nvSpPr>
        <p:spPr>
          <a:xfrm>
            <a:off x="323528" y="1556793"/>
            <a:ext cx="8568952" cy="2448272"/>
          </a:xfrm>
        </p:spPr>
        <p:txBody>
          <a:bodyPr/>
          <a:lstStyle/>
          <a:p>
            <a:endParaRPr lang="es-MX" dirty="0" smtClean="0"/>
          </a:p>
          <a:p>
            <a:endParaRPr lang="es-MX" dirty="0"/>
          </a:p>
          <a:p>
            <a:pPr>
              <a:buNone/>
            </a:pPr>
            <a:r>
              <a:rPr lang="es-MX" b="1" dirty="0" smtClean="0"/>
              <a:t>*NUMERO                   *FORMA ESPACIO Y MEDIDA</a:t>
            </a:r>
            <a:endParaRPr lang="es-MX" dirty="0"/>
          </a:p>
        </p:txBody>
      </p:sp>
      <p:cxnSp>
        <p:nvCxnSpPr>
          <p:cNvPr id="5" name="4 Conector recto de flecha"/>
          <p:cNvCxnSpPr/>
          <p:nvPr/>
        </p:nvCxnSpPr>
        <p:spPr>
          <a:xfrm flipH="1">
            <a:off x="1979712" y="1556792"/>
            <a:ext cx="2736304"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p:nvPr/>
        </p:nvCxnSpPr>
        <p:spPr>
          <a:xfrm>
            <a:off x="4716016" y="1556792"/>
            <a:ext cx="2232248"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4818" name="Picture 2" descr="http://1.bp.blogspot.com/-_Of6TZ-yMwg/TqlZ_881bWI/AAAAAAAAA8Y/_4qDhkk7r_M/s1600/numeroooooossssss.gif"/>
          <p:cNvPicPr>
            <a:picLocks noChangeAspect="1" noChangeArrowheads="1"/>
          </p:cNvPicPr>
          <p:nvPr/>
        </p:nvPicPr>
        <p:blipFill>
          <a:blip r:embed="rId2" cstate="print"/>
          <a:srcRect/>
          <a:stretch>
            <a:fillRect/>
          </a:stretch>
        </p:blipFill>
        <p:spPr bwMode="auto">
          <a:xfrm>
            <a:off x="323528" y="3356992"/>
            <a:ext cx="3040417" cy="3192438"/>
          </a:xfrm>
          <a:prstGeom prst="rect">
            <a:avLst/>
          </a:prstGeom>
          <a:noFill/>
        </p:spPr>
      </p:pic>
      <p:sp>
        <p:nvSpPr>
          <p:cNvPr id="34820" name="AutoShape 4" descr="data:image/jpeg;base64,/9j/4AAQSkZJRgABAQAAAQABAAD/2wCEAAkGBxQTEhUUEhQWFRUXFBUVFRgWFBUVFRgVFBUWFxQXFRQcHCggGBwlHBUUITEiJSkrLi4uFx8zODMsNygtLisBCgoKDg0OGxAQGywkICQsLCwsLCwsLCwsLCwsLCwsLCwsLCwsLCwsLCwsLCwsLCwsLCwsLCwsLCwsLCwsLCwsLP/AABEIAOwA1QMBEQACEQEDEQH/xAAcAAABBQEBAQAAAAAAAAAAAAAAAgMEBQYBBwj/xABGEAABAwIDBAYHBgQEBQUBAAABAAIDBBEFEiEGMUFREyJhcYGRBzJCobHB0RQjUmJy8IKSsuEzNHOiCEOTs8IkNbTS8Rb/xAAaAQEAAwEBAQAAAAAAAAAAAAAAAQIDBAUG/8QAMhEAAgIBBAAEBAUEAwEBAAAAAAECAxEEEiExEzJBUQUiYXEjM4GRsRRCUsGh0fAVQ//aAAwDAQACEQMRAD8A9xQAgBACAEAIBqadrfWIHeVnO2EO2Sot9ESTEx7DS7t9Ue9c09ZH+3k2jp2++CFNXP4vDexoufMrks1c36pfY6IUR9skOWqJ9p573EDyC456iT9W/wBTeNC9kMCU8z5lYeLLPb/c18KPsPx1RHtSDudf3LaGokv7mZyoT9F+xOp6934w7scLH3Luq1cvfJyz069icyvHtAj3j6+5dkNVH1MJUyXRJjma71SD3FdEbIy6Zk4tdjiuQCAEAIAQAgBACAEAIAQAgBACAEAxNVMb6zgOzj5LGd0IdstGEpdIiSYl+BpPa7QeW9c0tZ/iv3No6d+rIk9Y4+s+3Y3T371yWamT7lj7G8KF6IhGoA3NueZ1K5ZXr05+50Kp45GKmrIFyT3DtWPiykzRQiiGa0cR/ub9VXY2TuQCtH7Lfqmxk7kKFY39lv1UbGNyOirbz+H1TYxuR0VTOYTYxuQ7HiAG548StFOcSjjBkxtZzHiN60jqfcpKnPRMgrzwdfsd9V216x+5zT0/0JseIfib4jULsjq4vswlQ/QkxTtduI7uPkuiNsZdGLi12PLQgEAIAQAgBACAEAIAQFbU4lrljGY8SfVH1XBbrMS2wWX/AMHRDTtrMiLJI4+s89w6oXNKycvNL9jeMIrpEN9SB6oHeuKV6XlR0Rqb7GJJ3HeVjK2UvU1VcUNqhYFAImIPsB5+O4e838FetFZFYtjMEAIAQAgBAXcLrtB7B8Fzvs2XQtQBbJSNxV1ZJdMq4RY+2r/ELreOofqZSp9idBVH2XHuOvx1XdXqZY4ZzTpj6kyGv4PFu0bvHkuuGqT4kc8qWuicCutMxOqQCAEAIAQAgKnG6vKAxu87+7+683X6hwWyPZ16Wnc9z9CBQEWPO68/TyW1r1Oq1PI5WA5Tb9haXJ7OCK8buStXnnUCAEAKAVmIvu6370/vm8wtoIzkyIrlQQAgBACAFILagddg8R71zz4ZrEkKCQQAgJFFfN8Vtp87jK7GCe5dz65OcXg1brkJ09nu5LXQ6rLcH+hlqacLci5XqHGCkAgBACAEBlcRkzSOPbby0XzOrm5Wv9j19PHbWhhriNQsIycejZpNYZKjrPxDy+i6Yaj0kYyp9hToWv1abfvkrOqFnMWRvlHhkeSmcO3uXPOiUTWNqYys+i4ICklfckrePCMn2IUkApAIAQAgBAWWGHqnv+IWM1yaQJioWBACAkR1OXQN963jeo8RRi689s5NUE6bhyUTulItGtIRDJlcHciCqUzcJpk2x3RaNawr6mLyjxMClYAgBACAEBj5T1j3n4r5Ox5m39T261iKQhVLggFA+ClMq0SGVDhv1H74reN04/UzcIvodzMfv0Pl71rurs+5TEojclFyPms5ad9xLRu9yukw5o3gjx0WUt8e0araxH2FnI+ZVd7J2oPsLOR8ym9jag+ws5HzKb2NqD7CzkfNPEY2oPsLO3zTxGNqD7Czt808Rjah6KMNFgLKrbZKSFoDoF9yYbIykKy23nwCttUeyNzfRzNy0/fNRu9ice4lVJBSH0a2lPUb+kfBfVVP5F9jw5eZjy0KggBACAEBjpN5718lPzM9yHlQlVLApAIDrTbcibQaT7F5gd48R9FdSi+ym1rodYXD1TmHL+y1i5x8ryUe19rDHW1QOjhb4LSNyfEkUdb7R11M13q+76KXVXLoKco9jElI4dqwlRJdGquTGCFi4tGiaZxACAFAFMjJ3BXUGyHJLsXlA3m55D5lW2xj3yV3Sl0JdId24diq5v0JUF6iFRFgUgEAKAzW0nqN/SPgvq6fIvseHPzMeWhUEAIAQAgMdJvPevkp+ZnuQ8qEqpYFIBACgAoJOgqybXRDSfY6J7+sL9u4rVW54kjN148ov7PfVh8OKu6lJZgyN+OJIZL3DiR4lZOU48Nl0ov0OOeTvJKo5N9kqKXQlCR2OAu3buavCqUikrEhRDG/mPuWmK4fVlcymIfMT2DkNAs3ZJ9FlXFDazLnGm+7VSDqAEAIAUBmtpPUb+kfBfV0+RfY8OfmY8tCoIAQAgBAZF7dHfq+q+Vmu39T2ovr7DSyNAQkjVNYG6DU+4d6vGBVywMCokOtw0czoPDmrbYorljkdWOLge5rgocSVIlMeDuN1RrBbIpQBcUhabhXrscGRKKkiXMwPbmG/wDei6rIqcdyOeMnCWGQVxM6STSQX1O74rooqzyzGyeOEFTUX0G5Tbb/AGxFdfqyMuY2BSCLiL7MtzNvDirQXJWXQxhstiWnjqO9WmiIssVkXBSAUAUBofD4qyXDZDfJq6X1G/pHwX1NPkX2PEn5mPLQqCAEAIAQGUto/vHxK+XazGX3PYXcSOuc2I9bPlbpvO75laQjlkSeEV8bQBmdryHM8b9i0fPCKfUbkkLjc/vuUpYIbEqSBTHkG4NijSYTwWtJUZx2jf8AVYSWDWLyPqCSTRS2NuB+K3088PazK2HGRqZtnEdqzsj8+C0H8uSVUOytDRy9y6bZbIJIygt0skFcR0ApAKCSsxJ93W5D3n9hbVrgzmyK02Nwr4yUyXFPLmHhf6jwPyWDWDVMdVSwIB1o6jj2j5rVflsyb+dGppfUb+kfBfTVeRfY8efmY6tCoIAQAgBAZaMaSfvmvmorKkeu3hxIq5Tcq6vrSWHY0fNbRWEZvljVQ+503DQdwVkQNKSAQAgH6OTK8cjofFVksomLwW6xNRTDqO9Wg8SREuhyoPXPeFez8wpDyBVuu49lvgl0syFS4GVkaAgBAUkr7uJ5m63SwjFiFIJNHIRpx3t7+I8R8lWSLRZaMcCLjcVjjBomdUAkAfdnvW6X4Rl/+hpqX1G/pHwX0lPkX2PIn5mOrQqCAEAIAQGZph6/75r5ypZ3I9WX9pQ7STOZSVDmEtc2CUtINiCGEgg8CsKUnZFP3N5v5WeR7I4XXVsT5m4jPHlc5tjJM4kgN1uHjfmXt6i6qlqLhn9jzKoTs53GkxXEZMNoG9JIZ5sxY178xzOc5zgXXJJDW9vABcsIR1F3Cwjdt1V88sosL2YrayNtRPWyRmQZmNGZ3UOrTYPaGX32A3HwXRZqKqnsjHoyjVOxbmxzZzF6mlrvsVXIZWu0Y5xLiCRdhDjrY7rHce7WLqq7avEgsMQlKue2QnauaeTFI6aOplha9jB1HvABIcScgcATop0ygqHJrIvcvESTIuN1FZhcsTjVPqWSXJbJm1yWzCznOy+uNQfgpr8LUxa24wRPfS08mn9LWLTRw0hgmkhzvdmMb3MJsG2uWkHS50XLoK4uctyzg31M3si1wSPRbjUxfUUdVI6SWF92mRxc4tvlcMx1IBsRfg5NdVHEbILhkaax5cJCvSrjE5qYKKkldHJITJI5ji1wYAbdYagWa9xH5QraauOZWzXC4Qum9sYR7Yeh7E5p6aZ08skrhNYOke57gMjdMziTbsWfxOEYzWF6FtFJtPJB9JOKVMlXDRUUskbxG+V/Rvcy5ylwa5zddGsJt+cK+hrhGt2zXBGplJyUIlx6KcddVUdpXufLE8sc5xzOcD1mEk6nQka/hWPxClQsylwy+ksco4faNZWvsw9unn+yuGKyzpfRULcyBAdabahAWVLLrbg7UdjvaCykjRMlrMuSnD7od/zK6pL8IwX5hpKX1G/pHwX0NXkX2PJn5mOrQqCAEAIAQGao97u/6r52nuR6tnUTPbWj/wBHVf6E39DljUsXL7o2l5GePbC4RXS08jqWqEMYeQ5pzaus3XQHm3yXt6m2mMkpxyzzKYzae14JvpIppWUVKJX9I9r3B79es4tJB8gVlo5RdsnFYWDS9NVrPub3BZWvp4XN9UxRkd2QafJcFyasefc6KnmCMDtP95jVO1huW9CHW4FrnPN/4SF6On+XTNv6nNfzal9hvayB8mMRMjkMTyyMNeBctOV2tk0zS07bWeyL1m1YIxpjFikceJOdODl6J5ccuptGSz8OYEFu6+uo33UlKhulYKyi42LxOUaD0xf4NH/qS/8AiuX4b5pHRq/Ihe1L/sGMU1Z6sU7Q2U8NwZIT3Axu8FbT/jUyr9UylvyTjNeqFbKuNdXYhiDvUa18UPKxaQLdoY0f9RRq34VUK/VtZJpW+xy9h70IvDaSoJNgJrk8gI2klZ/FOZxS9i+i8rM7svthTMxCqraovvJdsIazNZhPHXQhrGDzXVdppuiNUP1MYXR8Vzl+g96PMaijxaVkJPQVJcGZhlINy+MEdnWb4qurplLTLd2hTYldx0z1fE37h4/T5rx60ehNkBaFAQApA9Ab3bx3t/UPqPkqssizppszb8ePesZLDLpllOPux4LqsWK0YRfzmgpj1G/pHwXv1eRHlz8zHQVoVOoAQAgBAZqj3u7/AKr52jtnq2dIqcfojNFPEDlMkcjASLgF7SASPFYNqFuX6M1S3QwZbY3Zl9BC+F72vLy54LQQNzdNePVPmunVaiN0lKJjTU600xzG8KjqoXQyeq6xBG9rhucO0fVVqsdclJFpxUlhmMpdlMSp2mOmq2dHqQHXFr3vZpY7Lz0O9d71NE+Zx5OVU2R4iy52V2PFNI6eWTpp3X62tm5vWIvqXHmVhqNVvWyKwjSqja90nli67Zhz8QjqxI0NYGgtscxyhw0O7ileojGl145E6nKakG2uy321sZY8MfGT1iCQWu3jTjcA+ajS6jwm89MtdV4iWCdtXsdNW09Kwysa+EXkcWuIc4tbcgDdqD5qlGqhVZJ4eGTZRKcEs8ostudlvt9O2IODHseHNcQSNxDgbcwfcFlpdR4Vjk+maXU74bR3ZjZn7HRmmzBzj0md4Fg577i9t+gyjwUaq/xLt3osCivZDHuUuDbDTU1BU0rZ2Z5zo/K7K1rmta8Eb7luYeK6L9VCV0JtcIyqplGuSz2XexuzgoqVsJLXuzOc9wbYFzjpa+ujQ0eC5tVqHbPcuEbUU+HHDKnbPYp9VUQVEEjIpIres0kEscHxnTkbrbS6xVxcZ5aZS+hzaceDO7UukqsYijhc60AYZSCQ1uV2c+JBaPELp0+2vTyk/XowuzOxRXobheedQIAQCmXvpv4WUMlFjAwiR1vVO/lfs563VHgsi6q/U8l03L8NGEPMZjajamSVwpKNxGUATSg2tpq1ruAHEjUnQcV9Vo6Eq1OZ8zq9RKdjrrf3ZntmMekoqrK+Quhz5ZQSSLHTpADuIuCeYBXXbVGcMpYOGi6dNu1vg9qa668s99PIpCQQAgM1RnV3f8yvnaH8zPVn5UNVzLG/NZ6iPOTSl8YIU7L2I3g3HbzHiFzxZo0VM8dnW4bx3Hct0+DNjakgEAKQPUkOZwHAanuVJvBKLhYGoKV2GLl9Y96tZ5mVh5QkOvgPgEn2IdCFQsInfZpPIe/gpSyHwjPQUkbHOcxjGuebvc1oDnHXVxAu7ed/NdTlJpJvowUVnI8qkimMJNgLo3gYJkWHn2jbsH1WbmXUSZHA0bgqOTLYwPRtuQO1TBNywJPESn2xxs3+y05vK7V7h/y2d/BxB8B3hfT6HRKf4lnS6Pm9drWn4VXb7ZiqmoEdoID7QD38XOva3cD9F70U2ss8Kdij8sf1ZX1c+aVz+b3HwJ3eS1SwjnnP52z1v0aY50sHQvN3wgBpO90J/wAM949U9w5rytTXsllHu6C7dDa/Q2a5jvBACAy56krgd1yPA6j5L5yX4d7X1PWj89SZJmjzCy2sgpozjJplbIwg2K8+cHFnVFpkWrpsw03jd8wphPDJlEqnNINjoVtkywIkkDRcmw7VaMXJ4RZRb6IUmKNG4E+5bx00n2bx00n2Lh2hLRYRjtJcbn3KXok/U2Wnx6kmLace1Hbudf3EBUeh9mQ6H7lpR4rFJo11jyOh/v4Lmnp7IMylXKJPk3nvWU/MzOPRVVG0tG1xa6qp2ub1XAzRghzdCCL6EELZ6e14ai/2M1bBcNofoMWgnJEM0UpbYuEcjX2B3XsdFnOqcPMmi8bIy4TKvH9pqWI9FJURtffrNzAkW4OA3bxvW1OmtmtyiZ2Wxjw2JhqGPZ0jHtdHYuLw4ZA0byX3sALHVTKLi9rXJCaksoRT4xRaZqynJ5CeP43Uum7/AAf7BTr/AMkaKHLYFlsp1BbqD234rlllPDNljHAxX4nDAAZpY4g64aZHtYCRvtc6q0K5z8qyJTjHtj1PO2RoexzXtcLtc0hzSOYI0KrKLi8NchSTWUyv2lx1tHHe7emeOoHEANHGR99ABwvv817HwzQ734k+EjyfiOtcF4dfMmefvx+BjSyKdsk0hJkeHXN76hruJvf4r6iudcnhPGOj522qyuGVFtvtlcKpjHDM5rT7IJAJO4WHHWy6ZTinhs8+uucuUm8HSrN4XJnht8EzZza6KlmZIJW3YbEX9aJ5AkZfdfc4dt1yXTqmsZPS01V9bU9rPoOhq2SxtkicHscA5rmm7SDxBC8xrB7ieUSEJBAU2OUntjho75FeV8R0+V4iO3SW4e1kOlqOB3ripuytrOmyGHlEh7Ad63cVLgyTaIk1H+HXsXLZp/VG0LfczuO4m2PqWDpOR9ntP0VqNO5PMjqrq38lFS0MkxzE2H4j/wCIXpwgorCN3ONfCLaDCIm7xmP5j8tyvgwlfJkgUcf4GfyhMGfiS9xqbC4neyB+nT+yFlbJepU1uDubqzrD/cPqoeTprvUuGP4TjrmENkJc3nvc36hcV+lUvmj2LKk+Uec7MRUUmJVv24xdHnmLDI/I3MZ+BuLm112XO2NMfC74/g8GKh40t/XJ6Xg1BRsinfhgizljm5onl4zhpLAesbG5BXl2zuckrusnbXGvl19nmvo3kw8mVmINb0zn9V098tvabmOjXZr3Jte69TWePhOnr6HDRsy1Yej4vhMNNhdXHTjLGYJ3gZi4dZhOhPBeXG2dl8HPvK/k7nXGFctvs/4MZ6NNlaSqoJX1EYLumkb0mZzXNa2OMgg3toSTqu7W6myq1KD9P9nLpaoTi3Jev+iT6D6p5FTFmLomFjmb7Bzi8G191wAbdir8UisRl6k6Nvc16CdqqB2K4saRhsyngeSeTy2/9bom+BV9IvBo345bGoe+1Q9iV6KdqGQUM0U2stPIRHHuLhJchvg8SXPAEdl+t6JX2qS/U4rNX/T1PP6fcxe2VTNVV/RTO63VL+QLmh1gOxpAA4a9q9FQTkqo9I8+EnXVK+zmT5/6Q7Ls/AW5Q3KeDgTfxvoV3S0tbWFwebH4jcpZfP0K/aMffwfw/wBaw1H50f0/k69A80zf3/gXtRO5z44Gm2axPaXOs2/kSmqk5TVaK/DoRjCVz9CezZ+DLlLb/muc3fyW70le3Bzf/Ru3Zzx7Gu9AmMPhrZ6EuLonNe9gJ3PjcNQOGZpN/wBIXltYyvY96MtyUl6nvYKqXOoBLm3UNJrDHXKKOvwkg3j1HLiO7mvG1Wgae6v9jvp1XG2ZXsmc3T3H6Lz1OyDwzr2Rl0MYzjfRRE2650Zyvz8F20WeI+URDTuU/oZDC6MzOL33Ivc33ucdV3pHdZJVrajRAKTjfJwm2pQIranGmN0bd57NB5pk3jQ3yyE7Hn8GtHmfmoNVpoi48ed7TAe4kfVCHpl6EavdG/rs6rvaadL9o4IXq3R4kYLYSkppcRqGVTGPaeky5zYB/Si3EcLjxVtS7FSnW+TxIVxlfPd9f5PXKCnpKOKQwiOKNoMkmQ3ADRq4gXO4LxJyttkt2c9I7IKuCe0zG12BYbVwSVIkiY/K5wmje2xcBoHtBs4k2H4uC69PbqKpKDTa9jC2FVi3Z/UoNhquR+C4g15JZHHKI762vCS5o7BobfmXRq4xWora7bX8mOnb8Oa9Mf6I3o42LNdSPcameNnTOY6KN1mOAbGSSDpc3tqOAWuq1DrsSUU+OzOitTi8vHJ6ph+CU2FUcjmCzI2OleSbue5rd7jxJtYAadi45KV005/sdEdsFiJ5PsTiuIU7aiuhpYpWzvJfJI8NsQ4lwY3pGn1ncjuC9NxhNqnPPscLscU7X0VeHYi6HE+mqYhH05dIWN1beQktc3U+2OJXfp4uuSg/scd8o3V71zjkiY1VFuIdNJoHkO03AFuQ+Vlq/wAK/L6OeEnqdM0uy9fWRhuYvbl55hr3c16Dtglls8Vae1y2qLyUO0Z+/g/h/rXFqPzo/p/J6mgWKJr7/wACdpQWVEUvsjL5sdcjyIUan5LVL7f8E/D8TolX9/8AlGg+2x5c+duW173H78F3eLBLdng8v+nt37NryQNhZ5PtslXFoYrvaDfrdYXb/JmuvOqirJSk+v8As9q+TprjFdr/AEfUGEYgyeFksZ6r2gjs5g9oNx4LmlBwk4s7KrFZHciaqmgIDlkAzUUrX+sAfj5rGyiFixJFo2Sj0zyna2UGpcxty2M5B3+179P4VyRpjVlRPo9I34W6Ra0kGRgaOA17TxPmtDnnJyY5I8NBJNgBcoVisvBmcRxEyG25vAc+0qDvrqUeSEhqCAEAKBlIrG7CxTPc4RPJc4uJzOAu43Kt4zSweVdVpE25P9marBdl6Ska8NYAZY+jla57pQR7TcnI68VxWznY1ufTysHmu6utvYjP1Ho7oC/MwTgXvl6RuTutlLrfxXW/9bNLHZyuXsXrMMibAadrQ2IscwtaSNHCztd5J5m5XM7G5732FNrpkvZiCOhjMUDXNYXl567ndYgAmzrjc0ctyvK/e8yRMLJRLHGBFWROhmcSx1szcxjOhBHWGm8BZrcpb4M6Y6mLW2SM9NgTm5IGxmOjhuWDNmzkm5c4g3uSTv4X5r3dBKuCdkn87PI1m+6Sil8iMntLFHVShxbYRjKyxymwN+HbuHBeqqIT+Z8s86Wtsg3GPC+xEraJkotI2/LgR3Fa2VRs8xy1aidTzBldFszCDc53dhcLe4ArGOjrR1y+J2tcYRa12ExvbE9wOYF2XUgZWlttO/MtZVRnLL9DGOonVDEfU5VUzZG5XgEfvUHgrzrjNYkjCq2Vct0WVX/8zDe9392YW+F/euf+ihntnb/9S3GMIusMAgLejAAab258787jRdCrSjtXRyO+cp75Pk9L9HeLiGY0pP3Uw6WnPIkXczxA829q4dTXlbvbs9TR27J7PR8o9LXCesdQAgOOKBHitO/pKgOO90uY+Lsy4Xy2fUpbakl7GpUnCUm0FTujHe75D5qDq08M8spUOoEAICywjCjKdTZu/tsspTy9qPN1eu8N7YdlzLTxQ2DGAute7tbLKyzB49uqsn5mNS1LnbybchoPILBzbOZvIyoIBACAEAKMAXFM5vqkju+ispNE5YTCKX/HiY/81rP/AJguqrWWV9MynTXPtFZjmyDWsMkBJtqWON9Pyu+RXs6f4m+FM4NR8OUVugY9e2muzx2sPBMxEWEbeUTSe9xLj8VSBrbxhENXMQQAhJbUMhdFZhIlgd0sZG+17m3cbFZTis/RnVW24cdrk9p2XxptXTMmFrkWePwvHrD5jsIXkWw8OWD39PcrIKRcKhuCAS8aHuQldniNG7LK2/B4v52K4X2fVP5q+PY1yk84yWIvzSvP5iPLQfBQz0q1iKI6FwQHWi5A7VDeEVnLbFs0MEhYQW6W08Fwbmnk+RlNubb9SY6oZJ64LSPaGvn2K+6MuyuRt9CbXYQ8dm/yVXD2GCK4W0Oio1ggEBTYPtLDUyPijzh7L5mvblOhs62p3G1+9bWUShHc+g1g7ie0kMEzIH5zI/LlDG5vWdlbc35hK6JTi5LoY4yXCxIBALi36jN2XsPFSuOQSKquc4W0A42+qvKzJLZhsaprTlo9otI73aH33X1fw61z0yz6cHz+qr234G8bP3z+QIaP4WgLuh0Y6jztEFWMAQHWtJNgLngBqfJQ3gsk3wi+wjDnROEspEbQDod5uNx5cO1YznuWInbRS4PdPgstj8UmidUCkaXsLmm1rgevY24XGn8IWV0IvG5l6LZRctnKPZl5h74IDhQHju09H0VVK3gXFzf0v6w+NvBcdixI+m0dm+lfsW+G1PSRg8Ro7vH7uoOe2O2Rmq1tpHj87viVDO+HlQyhYEAun9Zv6h8VWflZlqPypfYvV577PkABUAdjmsb6jtabH6FXjLBKZNZUZtHASe548OPgtFJPsnI0+njPqvynk/T3n+6hwj6DCPMts6N1BXw1rLdG91pMpBF7WfuPtM1HaCV2UfiVutk9o7sTTmrq56+QaBxbFfmRYfyssP4lGokqq1WiJv0PQo4idQNOJOg81wbWyMHTlH5j4hv1PuU8ICXPJ7uW4eShsgSqgoKuPNWxj9J/lu75L6n4Xxpv1PI1Ec6pFLXPvI883u+JXqx6POteZsKWjkk9Rpd2jd/MdEcorsQrlLpE9uGRsP30ozbskfWeTy7D4eKpvl6I6FRGPnZpcJ2dqpAPs9OKdh/5k+jyP0au89Fzyugu3k7K6bGvkjhe7NNh3o7iBD6qR9Q/kTkjHc0a++3Yuaeqk/KsHVDQRfNjyzW0dEyJobExrGjg1oaPILncm+WzsjBRWEsElQXBACAxvpCwcyRidg60Ys+28x77/wAJ17iVjbHKyj0vh2o2T2PpmDw+sMTrjUHRw5js7Vzpns2w3xHsXALhI03a8f7hvB5HchWrKWGQENgQC4PWb+ofFUn5WY6j8qX2L+Rtj4A+YBXA+GfJMShAIAQEunmDurJqNwd7Q8eS0i0+GWyZH0oU+WilB4OjI/nAuPAkea20y23Jf+6Jj2TPR41jMNp3EBznCQgcB99ILnnuV9VhWNsgupJS7eb8uQ7hwXG22RkQqkApAICkrp2xVhc/QNZbdfXUL6j4ZFvTYXueTqZxjqcv2HcMwl85vS0jngm/STG0ffrofDVdsrIxWJSKQrc3mEP3NdQbBSPsauoNtPu4Bkb3F5FyOy3iuWWq/wAUdsNHN+eX6I1WEbPU9MPuYmMNrZrXee95u73rnlZKXbOuuiuvyxRaWVDY6gBACAEAIBLm33oDzTa3ZUwkywi8R1IG9nPT8PwXNZXjlHuaLWqS2zfJlbrI9MEAIBcHrN/UPiqy6MdR+VL7Gjqm6t7WNPut8lwz7PkmMqpAIAQAgJUsbZeiEjWvadHBzQ4HK7S4OhWqlhpovki2aNGtDW+y1oDWgcAANAqTk5PLKsFUgEAIDrG3IHapXYNZs/gNO/NM+Jj5OkeA5wzWDXaWB0HevZ0tklXhMh0VuW5rk1AatjVIUhIIAQAgBACAEAIAQHC1AZXG9iYpSXRHonnU2F2E/p4eCylUmd9GvnXw+UZGt2Qqo90fSDmxwPuNj7li65I9Kv4hTLt4K12EzjfBL/0n/RV2s6Fqan/ciRTYHUet0Lw1vWJc3KABqT1rKJwe1nPqNVT4ckpc4LatbpGfyD3f/q4bPRnzbIqzKggETTNYC57g1o3lxDQO8nRSk28IkRTVcclzG9j7b8jmut32OimUJR7RBNEob0bnENaLkkkAAZtSSdwUr0J7IFLWxyX6ORj7Wvke11r7r2OiiUJRfKIYiXFIGktdNE0jQgyMBB5EE6Kyqm1lJk4YumropCRHIx5GpDHtcQOZAKiVco9ogadi0AJBnhBGhBlYCCN4Iup8Kb9GTgn4bK2RzCxzXNzDVpDhoeY7kjFqWGgjZYNicMMX300cWaaUN6SRrMxDtcuYi+8L09N5C6LmuxKGEB00scQJsDI9rATa9gXEXNl0kkem2gpJHBkdTA9x3NZNG5x7gHXQFkgI1diEULQ6aWOJpNgZHtYCd9gXEa6HyQC6SqZK0Pie2RhvZzHBzTY2NnDQ6goB5ACAEAIAQAgBAcsgCyAi4r/gy/6b/wCkrO3yMhmCrW/dRnkLeYH0Xk2L5UVfRAWJUEBl/ST/AJCT9Uf9YXTpPzUWiZLZFxpKunufu6qBu/dmdoP97bfxLsvXiQkvVCXWTT+kurc6KnpI/XqJA3+EPsAe95b/AClc+kis7n6Ex4WSl9HdOI8QqoxuY2Rg7mzNA+C11ct1UX9v4Il6ECipaaTE6ptWWCPNKRnk6MZukFutmGtidFfM1THZ2WlnjBu9nMLoo3OfR5CSA1xZMZdL3APWIG5cV1lrWJlPXkxGxGCQVM9UJ2Zw1wLes9trvff1SOQXXfbKuuO0tJ4ZIx+hdhNRDU0jnBhdZzC64u3UtP4muBO/UEXvutOnt8ZOM0O0W/pmmD6ahe3c6SqcO53QkfFX0kcTx/7stF5gaP8A4jv8rRf6j/8AthdD8xK8pdVnobw6alAhjdBM6MFsjZZX2eWgjMx7iC2+8Cx5EKZcPgrF5XJB9BG0k8n2ihqnl76Y3YXOzODQ4sewu4hrgLfqtuACnOY5GMPBE9KMRxPF6XC2OIZGx0kxbbque3NcjmGtb/1FRctss+Eh/wD4fsVc1tVh8uklPKXNHIF2SUDsD23/AI1fOVkr0z2BQSCAEAIAQAgBACAEAzVxZ2Pb+Jrm+YIVJrMWgYSlGZhjfo5tweYsdPI6Ly1zmLK/Qr6imczeNOY3f2WM4NFcDKzIMv6Sf8hJ+qP+sLq0n5qLRM7tBQF2FUk7dHQtYb8crrD3ODV1VzxfKL9RH1Q/snUur8SFS8WbBGzKOTiLDzcZHeAUXJU1bV6iXSR3Yj/3Su75v/kBV1H5Ef0/gT7IGEYXDUYpVMnZnaDM4DM5vWEgAN2kHiVpKcoUJxLSbWMHoWD4PBTAtgYGBxBd1nOuRoPWJXBbZOfmKepiPRrM1tRV5nNbci2ZwF+u/dddmpi3XHBaayw9JWJRzuhpoHCV+cl2QhzQ49VjA4aE6m/LTtU6SpwTlIlcIsfTFRGGiwth3hs3whA9wC302d6b9f8AsmKxA0n/ABHf5Wi/1H/9sLZ+YLynodTtdR0tI2WWois2JvVbI1z3ENHVYwG5cpk+WRBcI8y9BEbnTYhiUoyRkO14Xc8zSgH8oDf5gnlgT5pFPsHiuISVlXiVLQ/ajM9zLukazowSH5Bci9m9GPBIrEcB4bE0uJ1NFj8VVV0/2T7U60jA5r2lkto3OzA7s4a88dEhjoS6yfRiAEAIAQAgBACAEAIAKAzmPYE5zulhNn+0N2btB5/Fcd9Db3RIaKF9W9hyzMIPdb3bj4LkcnHiaIyNPpWP1jIB5f24Krgp8xI7KTHcGbPGYZg4NJB6pseqbix1VYSlVLKIXA03CYxT/ZrEx9H0ep1y2581Dtk57/UJ4EYFgUNI0thDus7M4uNySNBrbd9Va26Vj5D5YjDtn4YZ5Z2Zs8pdnu67eu/ObC2mqid0pQUH0g3kra7YSllkfI7pMz3Fxs8AXJubCy0hq5xSSRO5lts3sTDSuMrC9mZuU53A6XB0FhyVrLJ2xxLgfcrqr0eUL3HI2dznEn/E4k30blud6v8A1cvLFE7jW7F+jKCneJDFlt+M5pD8mDusStoRts5n17DD9TTbY7D0uJdF9p6T7rNk6N+X18t76H8IXWlh5RfPGBzbDYymxGOOOpz2jcXNyOym5FjfQ34J65I9MGapfQphbHBxZM8fhfMcvjlAPvUg2NVs7A+kdRtb0UDmGPLFZlmn1g3Tjrfnco+QuDmy2zkNBTinpw4MDnO6xu4lxuSTYX4DuAQEDbPYelxIR/aQ+8WbIY3Bp69swJsbjqhRjnINHDHlaG3JsALk3JsLXJ4lSBaAEAIAQAgBACAEAIAQDVRTNeLPaHDkRdVlCMuwZ7ENk2nWFxYeR1b4HePeuSzRxfMeCu0o6yCeHSZmZvM6t8Hjd4rklGcOJIjkrZC32bjsOvkVg8PogQoIOsHM2Tj1BPomFxtBGXu/ERu+TfEreEW/KiyLuj2Wc45qh/8AC3/7bh4BdUNI5czZODRUWHxxC0bQ3t4nvO8rrhVGC4RYk2WgOoAQAgBACAEAIAQAgBACAEAIAQAgBACAEAIBLmqr57BS4hs7A+7gCw/ksB5EELlu09feCGjJ1VC1r8oJt22v8FwSgkyhosL2bhID3ZndhIy+4Arspog+WiyRooYWtGVoDQNwAsPJdqiorgsOKwBACAEAIAQAgBAC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4822" name="AutoShape 6" descr="data:image/jpeg;base64,/9j/4AAQSkZJRgABAQAAAQABAAD/2wCEAAkGBxQTEhUUEhQWFRUXFBUVFRgWFBUVFRgVFBUWFxQXFRQcHCggGBwlHBUUITEiJSkrLi4uFx8zODMsNygtLisBCgoKDg0OGxAQGywkICQsLCwsLCwsLCwsLCwsLCwsLCwsLCwsLCwsLCwsLCwsLCwsLCwsLCwsLCwsLCwsLCwsLP/AABEIAOwA1QMBEQACEQEDEQH/xAAcAAABBQEBAQAAAAAAAAAAAAAAAgMEBQYBBwj/xABGEAABAwIDBAYHBgQEBQUBAAABAAIDBBEFEiEGMUFREyJhcYGRBzJCobHB0RQjUmJy8IKSsuEzNHOiCEOTs8IkNbTS8Rb/xAAaAQEAAwEBAQAAAAAAAAAAAAAAAQIDBAUG/8QAMhEAAgIBBAAEBAUEAwEBAAAAAAECAxEEEiExEzJBUQUiYXEjM4GRsRRCUsGh0fAVQ//aAAwDAQACEQMRAD8A9xQAgBACAEAIBqadrfWIHeVnO2EO2Sot9ESTEx7DS7t9Ue9c09ZH+3k2jp2++CFNXP4vDexoufMrks1c36pfY6IUR9skOWqJ9p573EDyC456iT9W/wBTeNC9kMCU8z5lYeLLPb/c18KPsPx1RHtSDudf3LaGokv7mZyoT9F+xOp6934w7scLH3Luq1cvfJyz069icyvHtAj3j6+5dkNVH1MJUyXRJjma71SD3FdEbIy6Zk4tdjiuQCAEAIAQAgBACAEAIAQAgBACAEAxNVMb6zgOzj5LGd0IdstGEpdIiSYl+BpPa7QeW9c0tZ/iv3No6d+rIk9Y4+s+3Y3T371yWamT7lj7G8KF6IhGoA3NueZ1K5ZXr05+50Kp45GKmrIFyT3DtWPiykzRQiiGa0cR/ub9VXY2TuQCtH7Lfqmxk7kKFY39lv1UbGNyOirbz+H1TYxuR0VTOYTYxuQ7HiAG548StFOcSjjBkxtZzHiN60jqfcpKnPRMgrzwdfsd9V216x+5zT0/0JseIfib4jULsjq4vswlQ/QkxTtduI7uPkuiNsZdGLi12PLQgEAIAQAgBACAEAIAQFbU4lrljGY8SfVH1XBbrMS2wWX/AMHRDTtrMiLJI4+s89w6oXNKycvNL9jeMIrpEN9SB6oHeuKV6XlR0Rqb7GJJ3HeVjK2UvU1VcUNqhYFAImIPsB5+O4e838FetFZFYtjMEAIAQAgBAXcLrtB7B8Fzvs2XQtQBbJSNxV1ZJdMq4RY+2r/ELreOofqZSp9idBVH2XHuOvx1XdXqZY4ZzTpj6kyGv4PFu0bvHkuuGqT4kc8qWuicCutMxOqQCAEAIAQAgKnG6vKAxu87+7+683X6hwWyPZ16Wnc9z9CBQEWPO68/TyW1r1Oq1PI5WA5Tb9haXJ7OCK8buStXnnUCAEAKAVmIvu6370/vm8wtoIzkyIrlQQAgBACAFILagddg8R71zz4ZrEkKCQQAgJFFfN8Vtp87jK7GCe5dz65OcXg1brkJ09nu5LXQ6rLcH+hlqacLci5XqHGCkAgBACAEBlcRkzSOPbby0XzOrm5Wv9j19PHbWhhriNQsIycejZpNYZKjrPxDy+i6Yaj0kYyp9hToWv1abfvkrOqFnMWRvlHhkeSmcO3uXPOiUTWNqYys+i4ICklfckrePCMn2IUkApAIAQAgBAWWGHqnv+IWM1yaQJioWBACAkR1OXQN963jeo8RRi689s5NUE6bhyUTulItGtIRDJlcHciCqUzcJpk2x3RaNawr6mLyjxMClYAgBACAEBj5T1j3n4r5Ox5m39T261iKQhVLggFA+ClMq0SGVDhv1H74reN04/UzcIvodzMfv0Pl71rurs+5TEojclFyPms5ad9xLRu9yukw5o3gjx0WUt8e0araxH2FnI+ZVd7J2oPsLOR8ym9jag+ws5HzKb2NqD7CzkfNPEY2oPsLO3zTxGNqD7Czt808Rjah6KMNFgLKrbZKSFoDoF9yYbIykKy23nwCttUeyNzfRzNy0/fNRu9ice4lVJBSH0a2lPUb+kfBfVVP5F9jw5eZjy0KggBACAEBjpN5718lPzM9yHlQlVLApAIDrTbcibQaT7F5gd48R9FdSi+ym1rodYXD1TmHL+y1i5x8ryUe19rDHW1QOjhb4LSNyfEkUdb7R11M13q+76KXVXLoKco9jElI4dqwlRJdGquTGCFi4tGiaZxACAFAFMjJ3BXUGyHJLsXlA3m55D5lW2xj3yV3Sl0JdId24diq5v0JUF6iFRFgUgEAKAzW0nqN/SPgvq6fIvseHPzMeWhUEAIAQAgMdJvPevkp+ZnuQ8qEqpYFIBACgAoJOgqybXRDSfY6J7+sL9u4rVW54kjN148ov7PfVh8OKu6lJZgyN+OJIZL3DiR4lZOU48Nl0ov0OOeTvJKo5N9kqKXQlCR2OAu3buavCqUikrEhRDG/mPuWmK4fVlcymIfMT2DkNAs3ZJ9FlXFDazLnGm+7VSDqAEAIAUBmtpPUb+kfBfV0+RfY8OfmY8tCoIAQAgBAZF7dHfq+q+Vmu39T2ovr7DSyNAQkjVNYG6DU+4d6vGBVywMCokOtw0czoPDmrbYorljkdWOLge5rgocSVIlMeDuN1RrBbIpQBcUhabhXrscGRKKkiXMwPbmG/wDei6rIqcdyOeMnCWGQVxM6STSQX1O74rooqzyzGyeOEFTUX0G5Tbb/AGxFdfqyMuY2BSCLiL7MtzNvDirQXJWXQxhstiWnjqO9WmiIssVkXBSAUAUBofD4qyXDZDfJq6X1G/pHwX1NPkX2PEn5mPLQqCAEAIAQGUto/vHxK+XazGX3PYXcSOuc2I9bPlbpvO75laQjlkSeEV8bQBmdryHM8b9i0fPCKfUbkkLjc/vuUpYIbEqSBTHkG4NijSYTwWtJUZx2jf8AVYSWDWLyPqCSTRS2NuB+K3088PazK2HGRqZtnEdqzsj8+C0H8uSVUOytDRy9y6bZbIJIygt0skFcR0ApAKCSsxJ93W5D3n9hbVrgzmyK02Nwr4yUyXFPLmHhf6jwPyWDWDVMdVSwIB1o6jj2j5rVflsyb+dGppfUb+kfBfTVeRfY8efmY6tCoIAQAgBAZaMaSfvmvmorKkeu3hxIq5Tcq6vrSWHY0fNbRWEZvljVQ+503DQdwVkQNKSAQAgH6OTK8cjofFVksomLwW6xNRTDqO9Wg8SREuhyoPXPeFez8wpDyBVuu49lvgl0syFS4GVkaAgBAUkr7uJ5m63SwjFiFIJNHIRpx3t7+I8R8lWSLRZaMcCLjcVjjBomdUAkAfdnvW6X4Rl/+hpqX1G/pHwX0lPkX2PIn5mOrQqCAEAIAQGZph6/75r5ypZ3I9WX9pQ7STOZSVDmEtc2CUtINiCGEgg8CsKUnZFP3N5v5WeR7I4XXVsT5m4jPHlc5tjJM4kgN1uHjfmXt6i6qlqLhn9jzKoTs53GkxXEZMNoG9JIZ5sxY178xzOc5zgXXJJDW9vABcsIR1F3Cwjdt1V88sosL2YrayNtRPWyRmQZmNGZ3UOrTYPaGX32A3HwXRZqKqnsjHoyjVOxbmxzZzF6mlrvsVXIZWu0Y5xLiCRdhDjrY7rHce7WLqq7avEgsMQlKue2QnauaeTFI6aOplha9jB1HvABIcScgcATop0ygqHJrIvcvESTIuN1FZhcsTjVPqWSXJbJm1yWzCznOy+uNQfgpr8LUxa24wRPfS08mn9LWLTRw0hgmkhzvdmMb3MJsG2uWkHS50XLoK4uctyzg31M3si1wSPRbjUxfUUdVI6SWF92mRxc4tvlcMx1IBsRfg5NdVHEbILhkaax5cJCvSrjE5qYKKkldHJITJI5ji1wYAbdYagWa9xH5QraauOZWzXC4Qum9sYR7Yeh7E5p6aZ08skrhNYOke57gMjdMziTbsWfxOEYzWF6FtFJtPJB9JOKVMlXDRUUskbxG+V/Rvcy5ylwa5zddGsJt+cK+hrhGt2zXBGplJyUIlx6KcddVUdpXufLE8sc5xzOcD1mEk6nQka/hWPxClQsylwy+ksco4faNZWvsw9unn+yuGKyzpfRULcyBAdabahAWVLLrbg7UdjvaCykjRMlrMuSnD7od/zK6pL8IwX5hpKX1G/pHwX0NXkX2PJn5mOrQqCAEAIAQGao97u/6r52nuR6tnUTPbWj/wBHVf6E39DljUsXL7o2l5GePbC4RXS08jqWqEMYeQ5pzaus3XQHm3yXt6m2mMkpxyzzKYzae14JvpIppWUVKJX9I9r3B79es4tJB8gVlo5RdsnFYWDS9NVrPub3BZWvp4XN9UxRkd2QafJcFyasefc6KnmCMDtP95jVO1huW9CHW4FrnPN/4SF6On+XTNv6nNfzal9hvayB8mMRMjkMTyyMNeBctOV2tk0zS07bWeyL1m1YIxpjFikceJOdODl6J5ccuptGSz8OYEFu6+uo33UlKhulYKyi42LxOUaD0xf4NH/qS/8AiuX4b5pHRq/Ihe1L/sGMU1Z6sU7Q2U8NwZIT3Axu8FbT/jUyr9UylvyTjNeqFbKuNdXYhiDvUa18UPKxaQLdoY0f9RRq34VUK/VtZJpW+xy9h70IvDaSoJNgJrk8gI2klZ/FOZxS9i+i8rM7svthTMxCqraovvJdsIazNZhPHXQhrGDzXVdppuiNUP1MYXR8Vzl+g96PMaijxaVkJPQVJcGZhlINy+MEdnWb4qurplLTLd2hTYldx0z1fE37h4/T5rx60ehNkBaFAQApA9Ab3bx3t/UPqPkqssizppszb8ePesZLDLpllOPux4LqsWK0YRfzmgpj1G/pHwXv1eRHlz8zHQVoVOoAQAgBAZqj3u7/AKr52jtnq2dIqcfojNFPEDlMkcjASLgF7SASPFYNqFuX6M1S3QwZbY3Zl9BC+F72vLy54LQQNzdNePVPmunVaiN0lKJjTU600xzG8KjqoXQyeq6xBG9rhucO0fVVqsdclJFpxUlhmMpdlMSp2mOmq2dHqQHXFr3vZpY7Lz0O9d71NE+Zx5OVU2R4iy52V2PFNI6eWTpp3X62tm5vWIvqXHmVhqNVvWyKwjSqja90nli67Zhz8QjqxI0NYGgtscxyhw0O7ileojGl145E6nKakG2uy321sZY8MfGT1iCQWu3jTjcA+ajS6jwm89MtdV4iWCdtXsdNW09Kwysa+EXkcWuIc4tbcgDdqD5qlGqhVZJ4eGTZRKcEs8ostudlvt9O2IODHseHNcQSNxDgbcwfcFlpdR4Vjk+maXU74bR3ZjZn7HRmmzBzj0md4Fg577i9t+gyjwUaq/xLt3osCivZDHuUuDbDTU1BU0rZ2Z5zo/K7K1rmta8Eb7luYeK6L9VCV0JtcIyqplGuSz2XexuzgoqVsJLXuzOc9wbYFzjpa+ujQ0eC5tVqHbPcuEbUU+HHDKnbPYp9VUQVEEjIpIres0kEscHxnTkbrbS6xVxcZ5aZS+hzaceDO7UukqsYijhc60AYZSCQ1uV2c+JBaPELp0+2vTyk/XowuzOxRXobheedQIAQCmXvpv4WUMlFjAwiR1vVO/lfs563VHgsi6q/U8l03L8NGEPMZjajamSVwpKNxGUATSg2tpq1ruAHEjUnQcV9Vo6Eq1OZ8zq9RKdjrrf3ZntmMekoqrK+Quhz5ZQSSLHTpADuIuCeYBXXbVGcMpYOGi6dNu1vg9qa668s99PIpCQQAgM1RnV3f8yvnaH8zPVn5UNVzLG/NZ6iPOTSl8YIU7L2I3g3HbzHiFzxZo0VM8dnW4bx3Hct0+DNjakgEAKQPUkOZwHAanuVJvBKLhYGoKV2GLl9Y96tZ5mVh5QkOvgPgEn2IdCFQsInfZpPIe/gpSyHwjPQUkbHOcxjGuebvc1oDnHXVxAu7ed/NdTlJpJvowUVnI8qkimMJNgLo3gYJkWHn2jbsH1WbmXUSZHA0bgqOTLYwPRtuQO1TBNywJPESn2xxs3+y05vK7V7h/y2d/BxB8B3hfT6HRKf4lnS6Pm9drWn4VXb7ZiqmoEdoID7QD38XOva3cD9F70U2ss8Kdij8sf1ZX1c+aVz+b3HwJ3eS1SwjnnP52z1v0aY50sHQvN3wgBpO90J/wAM949U9w5rytTXsllHu6C7dDa/Q2a5jvBACAy56krgd1yPA6j5L5yX4d7X1PWj89SZJmjzCy2sgpozjJplbIwg2K8+cHFnVFpkWrpsw03jd8wphPDJlEqnNINjoVtkywIkkDRcmw7VaMXJ4RZRb6IUmKNG4E+5bx00n2bx00n2Lh2hLRYRjtJcbn3KXok/U2Wnx6kmLace1Hbudf3EBUeh9mQ6H7lpR4rFJo11jyOh/v4Lmnp7IMylXKJPk3nvWU/MzOPRVVG0tG1xa6qp2ub1XAzRghzdCCL6EELZ6e14ai/2M1bBcNofoMWgnJEM0UpbYuEcjX2B3XsdFnOqcPMmi8bIy4TKvH9pqWI9FJURtffrNzAkW4OA3bxvW1OmtmtyiZ2Wxjw2JhqGPZ0jHtdHYuLw4ZA0byX3sALHVTKLi9rXJCaksoRT4xRaZqynJ5CeP43Uum7/AAf7BTr/AMkaKHLYFlsp1BbqD234rlllPDNljHAxX4nDAAZpY4g64aZHtYCRvtc6q0K5z8qyJTjHtj1PO2RoexzXtcLtc0hzSOYI0KrKLi8NchSTWUyv2lx1tHHe7emeOoHEANHGR99ABwvv817HwzQ734k+EjyfiOtcF4dfMmefvx+BjSyKdsk0hJkeHXN76hruJvf4r6iudcnhPGOj522qyuGVFtvtlcKpjHDM5rT7IJAJO4WHHWy6ZTinhs8+uucuUm8HSrN4XJnht8EzZza6KlmZIJW3YbEX9aJ5AkZfdfc4dt1yXTqmsZPS01V9bU9rPoOhq2SxtkicHscA5rmm7SDxBC8xrB7ieUSEJBAU2OUntjho75FeV8R0+V4iO3SW4e1kOlqOB3ripuytrOmyGHlEh7Ad63cVLgyTaIk1H+HXsXLZp/VG0LfczuO4m2PqWDpOR9ntP0VqNO5PMjqrq38lFS0MkxzE2H4j/wCIXpwgorCN3ONfCLaDCIm7xmP5j8tyvgwlfJkgUcf4GfyhMGfiS9xqbC4neyB+nT+yFlbJepU1uDubqzrD/cPqoeTprvUuGP4TjrmENkJc3nvc36hcV+lUvmj2LKk+Uec7MRUUmJVv24xdHnmLDI/I3MZ+BuLm112XO2NMfC74/g8GKh40t/XJ6Xg1BRsinfhgizljm5onl4zhpLAesbG5BXl2zuckrusnbXGvl19nmvo3kw8mVmINb0zn9V098tvabmOjXZr3Jte69TWePhOnr6HDRsy1Yej4vhMNNhdXHTjLGYJ3gZi4dZhOhPBeXG2dl8HPvK/k7nXGFctvs/4MZ6NNlaSqoJX1EYLumkb0mZzXNa2OMgg3toSTqu7W6myq1KD9P9nLpaoTi3Jev+iT6D6p5FTFmLomFjmb7Bzi8G191wAbdir8UisRl6k6Nvc16CdqqB2K4saRhsyngeSeTy2/9bom+BV9IvBo345bGoe+1Q9iV6KdqGQUM0U2stPIRHHuLhJchvg8SXPAEdl+t6JX2qS/U4rNX/T1PP6fcxe2VTNVV/RTO63VL+QLmh1gOxpAA4a9q9FQTkqo9I8+EnXVK+zmT5/6Q7Ls/AW5Q3KeDgTfxvoV3S0tbWFwebH4jcpZfP0K/aMffwfw/wBaw1H50f0/k69A80zf3/gXtRO5z44Gm2axPaXOs2/kSmqk5TVaK/DoRjCVz9CezZ+DLlLb/muc3fyW70le3Bzf/Ru3Zzx7Gu9AmMPhrZ6EuLonNe9gJ3PjcNQOGZpN/wBIXltYyvY96MtyUl6nvYKqXOoBLm3UNJrDHXKKOvwkg3j1HLiO7mvG1Wgae6v9jvp1XG2ZXsmc3T3H6Lz1OyDwzr2Rl0MYzjfRRE2650Zyvz8F20WeI+URDTuU/oZDC6MzOL33Ivc33ucdV3pHdZJVrajRAKTjfJwm2pQIranGmN0bd57NB5pk3jQ3yyE7Hn8GtHmfmoNVpoi48ed7TAe4kfVCHpl6EavdG/rs6rvaadL9o4IXq3R4kYLYSkppcRqGVTGPaeky5zYB/Si3EcLjxVtS7FSnW+TxIVxlfPd9f5PXKCnpKOKQwiOKNoMkmQ3ADRq4gXO4LxJyttkt2c9I7IKuCe0zG12BYbVwSVIkiY/K5wmje2xcBoHtBs4k2H4uC69PbqKpKDTa9jC2FVi3Z/UoNhquR+C4g15JZHHKI762vCS5o7BobfmXRq4xWora7bX8mOnb8Oa9Mf6I3o42LNdSPcameNnTOY6KN1mOAbGSSDpc3tqOAWuq1DrsSUU+OzOitTi8vHJ6ph+CU2FUcjmCzI2OleSbue5rd7jxJtYAadi45KV005/sdEdsFiJ5PsTiuIU7aiuhpYpWzvJfJI8NsQ4lwY3pGn1ncjuC9NxhNqnPPscLscU7X0VeHYi6HE+mqYhH05dIWN1beQktc3U+2OJXfp4uuSg/scd8o3V71zjkiY1VFuIdNJoHkO03AFuQ+Vlq/wAK/L6OeEnqdM0uy9fWRhuYvbl55hr3c16Dtglls8Vae1y2qLyUO0Z+/g/h/rXFqPzo/p/J6mgWKJr7/wACdpQWVEUvsjL5sdcjyIUan5LVL7f8E/D8TolX9/8AlGg+2x5c+duW173H78F3eLBLdng8v+nt37NryQNhZ5PtslXFoYrvaDfrdYXb/JmuvOqirJSk+v8As9q+TprjFdr/AEfUGEYgyeFksZ6r2gjs5g9oNx4LmlBwk4s7KrFZHciaqmgIDlkAzUUrX+sAfj5rGyiFixJFo2Sj0zyna2UGpcxty2M5B3+179P4VyRpjVlRPo9I34W6Ra0kGRgaOA17TxPmtDnnJyY5I8NBJNgBcoVisvBmcRxEyG25vAc+0qDvrqUeSEhqCAEAKBlIrG7CxTPc4RPJc4uJzOAu43Kt4zSweVdVpE25P9marBdl6Ska8NYAZY+jla57pQR7TcnI68VxWznY1ufTysHmu6utvYjP1Ho7oC/MwTgXvl6RuTutlLrfxXW/9bNLHZyuXsXrMMibAadrQ2IscwtaSNHCztd5J5m5XM7G5732FNrpkvZiCOhjMUDXNYXl567ndYgAmzrjc0ctyvK/e8yRMLJRLHGBFWROhmcSx1szcxjOhBHWGm8BZrcpb4M6Y6mLW2SM9NgTm5IGxmOjhuWDNmzkm5c4g3uSTv4X5r3dBKuCdkn87PI1m+6Sil8iMntLFHVShxbYRjKyxymwN+HbuHBeqqIT+Z8s86Wtsg3GPC+xEraJkotI2/LgR3Fa2VRs8xy1aidTzBldFszCDc53dhcLe4ArGOjrR1y+J2tcYRa12ExvbE9wOYF2XUgZWlttO/MtZVRnLL9DGOonVDEfU5VUzZG5XgEfvUHgrzrjNYkjCq2Vct0WVX/8zDe9392YW+F/euf+ihntnb/9S3GMIusMAgLejAAab258787jRdCrSjtXRyO+cp75Pk9L9HeLiGY0pP3Uw6WnPIkXczxA829q4dTXlbvbs9TR27J7PR8o9LXCesdQAgOOKBHitO/pKgOO90uY+Lsy4Xy2fUpbakl7GpUnCUm0FTujHe75D5qDq08M8spUOoEAICywjCjKdTZu/tsspTy9qPN1eu8N7YdlzLTxQ2DGAute7tbLKyzB49uqsn5mNS1LnbybchoPILBzbOZvIyoIBACAEAKMAXFM5vqkju+ispNE5YTCKX/HiY/81rP/AJguqrWWV9MynTXPtFZjmyDWsMkBJtqWON9Pyu+RXs6f4m+FM4NR8OUVugY9e2muzx2sPBMxEWEbeUTSe9xLj8VSBrbxhENXMQQAhJbUMhdFZhIlgd0sZG+17m3cbFZTis/RnVW24cdrk9p2XxptXTMmFrkWePwvHrD5jsIXkWw8OWD39PcrIKRcKhuCAS8aHuQldniNG7LK2/B4v52K4X2fVP5q+PY1yk84yWIvzSvP5iPLQfBQz0q1iKI6FwQHWi5A7VDeEVnLbFs0MEhYQW6W08Fwbmnk+RlNubb9SY6oZJ64LSPaGvn2K+6MuyuRt9CbXYQ8dm/yVXD2GCK4W0Oio1ggEBTYPtLDUyPijzh7L5mvblOhs62p3G1+9bWUShHc+g1g7ie0kMEzIH5zI/LlDG5vWdlbc35hK6JTi5LoY4yXCxIBALi36jN2XsPFSuOQSKquc4W0A42+qvKzJLZhsaprTlo9otI73aH33X1fw61z0yz6cHz+qr234G8bP3z+QIaP4WgLuh0Y6jztEFWMAQHWtJNgLngBqfJQ3gsk3wi+wjDnROEspEbQDod5uNx5cO1YznuWInbRS4PdPgstj8UmidUCkaXsLmm1rgevY24XGn8IWV0IvG5l6LZRctnKPZl5h74IDhQHju09H0VVK3gXFzf0v6w+NvBcdixI+m0dm+lfsW+G1PSRg8Ro7vH7uoOe2O2Rmq1tpHj87viVDO+HlQyhYEAun9Zv6h8VWflZlqPypfYvV577PkABUAdjmsb6jtabH6FXjLBKZNZUZtHASe548OPgtFJPsnI0+njPqvynk/T3n+6hwj6DCPMts6N1BXw1rLdG91pMpBF7WfuPtM1HaCV2UfiVutk9o7sTTmrq56+QaBxbFfmRYfyssP4lGokqq1WiJv0PQo4idQNOJOg81wbWyMHTlH5j4hv1PuU8ICXPJ7uW4eShsgSqgoKuPNWxj9J/lu75L6n4Xxpv1PI1Ec6pFLXPvI883u+JXqx6POteZsKWjkk9Rpd2jd/MdEcorsQrlLpE9uGRsP30ozbskfWeTy7D4eKpvl6I6FRGPnZpcJ2dqpAPs9OKdh/5k+jyP0au89Fzyugu3k7K6bGvkjhe7NNh3o7iBD6qR9Q/kTkjHc0a++3Yuaeqk/KsHVDQRfNjyzW0dEyJobExrGjg1oaPILncm+WzsjBRWEsElQXBACAxvpCwcyRidg60Ys+28x77/wAJ17iVjbHKyj0vh2o2T2PpmDw+sMTrjUHRw5js7Vzpns2w3xHsXALhI03a8f7hvB5HchWrKWGQENgQC4PWb+ofFUn5WY6j8qX2L+Rtj4A+YBXA+GfJMShAIAQEunmDurJqNwd7Q8eS0i0+GWyZH0oU+WilB4OjI/nAuPAkea20y23Jf+6Jj2TPR41jMNp3EBznCQgcB99ILnnuV9VhWNsgupJS7eb8uQ7hwXG22RkQqkApAICkrp2xVhc/QNZbdfXUL6j4ZFvTYXueTqZxjqcv2HcMwl85vS0jngm/STG0ffrofDVdsrIxWJSKQrc3mEP3NdQbBSPsauoNtPu4Bkb3F5FyOy3iuWWq/wAUdsNHN+eX6I1WEbPU9MPuYmMNrZrXee95u73rnlZKXbOuuiuvyxRaWVDY6gBACAEAIBLm33oDzTa3ZUwkywi8R1IG9nPT8PwXNZXjlHuaLWqS2zfJlbrI9MEAIBcHrN/UPiqy6MdR+VL7Gjqm6t7WNPut8lwz7PkmMqpAIAQAgJUsbZeiEjWvadHBzQ4HK7S4OhWqlhpovki2aNGtDW+y1oDWgcAANAqTk5PLKsFUgEAIDrG3IHapXYNZs/gNO/NM+Jj5OkeA5wzWDXaWB0HevZ0tklXhMh0VuW5rk1AatjVIUhIIAQAgBACAEAIAQHC1AZXG9iYpSXRHonnU2F2E/p4eCylUmd9GvnXw+UZGt2Qqo90fSDmxwPuNj7li65I9Kv4hTLt4K12EzjfBL/0n/RV2s6Fqan/ciRTYHUet0Lw1vWJc3KABqT1rKJwe1nPqNVT4ckpc4LatbpGfyD3f/q4bPRnzbIqzKggETTNYC57g1o3lxDQO8nRSk28IkRTVcclzG9j7b8jmut32OimUJR7RBNEob0bnENaLkkkAAZtSSdwUr0J7IFLWxyX6ORj7Wvke11r7r2OiiUJRfKIYiXFIGktdNE0jQgyMBB5EE6Kyqm1lJk4YumropCRHIx5GpDHtcQOZAKiVco9ogadi0AJBnhBGhBlYCCN4Iup8Kb9GTgn4bK2RzCxzXNzDVpDhoeY7kjFqWGgjZYNicMMX300cWaaUN6SRrMxDtcuYi+8L09N5C6LmuxKGEB00scQJsDI9rATa9gXEXNl0kkem2gpJHBkdTA9x3NZNG5x7gHXQFkgI1diEULQ6aWOJpNgZHtYCd9gXEa6HyQC6SqZK0Pie2RhvZzHBzTY2NnDQ6goB5ACAEAIAQAgBAcsgCyAi4r/gy/6b/wCkrO3yMhmCrW/dRnkLeYH0Xk2L5UVfRAWJUEBl/ST/AJCT9Uf9YXTpPzUWiZLZFxpKunufu6qBu/dmdoP97bfxLsvXiQkvVCXWTT+kurc6KnpI/XqJA3+EPsAe95b/AClc+kis7n6Ex4WSl9HdOI8QqoxuY2Rg7mzNA+C11ct1UX9v4Il6ECipaaTE6ptWWCPNKRnk6MZukFutmGtidFfM1THZ2WlnjBu9nMLoo3OfR5CSA1xZMZdL3APWIG5cV1lrWJlPXkxGxGCQVM9UJ2Zw1wLes9trvff1SOQXXfbKuuO0tJ4ZIx+hdhNRDU0jnBhdZzC64u3UtP4muBO/UEXvutOnt8ZOM0O0W/pmmD6ahe3c6SqcO53QkfFX0kcTx/7stF5gaP8A4jv8rRf6j/8AthdD8xK8pdVnobw6alAhjdBM6MFsjZZX2eWgjMx7iC2+8Cx5EKZcPgrF5XJB9BG0k8n2ihqnl76Y3YXOzODQ4sewu4hrgLfqtuACnOY5GMPBE9KMRxPF6XC2OIZGx0kxbbque3NcjmGtb/1FRctss+Eh/wD4fsVc1tVh8uklPKXNHIF2SUDsD23/AI1fOVkr0z2BQSCAEAIAQAgBACAEAzVxZ2Pb+Jrm+YIVJrMWgYSlGZhjfo5tweYsdPI6Ly1zmLK/Qr6imczeNOY3f2WM4NFcDKzIMv6Sf8hJ+qP+sLq0n5qLRM7tBQF2FUk7dHQtYb8crrD3ODV1VzxfKL9RH1Q/snUur8SFS8WbBGzKOTiLDzcZHeAUXJU1bV6iXSR3Yj/3Su75v/kBV1H5Ef0/gT7IGEYXDUYpVMnZnaDM4DM5vWEgAN2kHiVpKcoUJxLSbWMHoWD4PBTAtgYGBxBd1nOuRoPWJXBbZOfmKepiPRrM1tRV5nNbci2ZwF+u/dddmpi3XHBaayw9JWJRzuhpoHCV+cl2QhzQ49VjA4aE6m/LTtU6SpwTlIlcIsfTFRGGiwth3hs3whA9wC302d6b9f8AsmKxA0n/ABHf5Wi/1H/9sLZ+YLynodTtdR0tI2WWois2JvVbI1z3ENHVYwG5cpk+WRBcI8y9BEbnTYhiUoyRkO14Xc8zSgH8oDf5gnlgT5pFPsHiuISVlXiVLQ/ajM9zLukazowSH5Bci9m9GPBIrEcB4bE0uJ1NFj8VVV0/2T7U60jA5r2lkto3OzA7s4a88dEhjoS6yfRiAEAIAQAgBACAEAIAKAzmPYE5zulhNn+0N2btB5/Fcd9Db3RIaKF9W9hyzMIPdb3bj4LkcnHiaIyNPpWP1jIB5f24Krgp8xI7KTHcGbPGYZg4NJB6pseqbix1VYSlVLKIXA03CYxT/ZrEx9H0ep1y2581Dtk57/UJ4EYFgUNI0thDus7M4uNySNBrbd9Va26Vj5D5YjDtn4YZ5Z2Zs8pdnu67eu/ObC2mqid0pQUH0g3kra7YSllkfI7pMz3Fxs8AXJubCy0hq5xSSRO5lts3sTDSuMrC9mZuU53A6XB0FhyVrLJ2xxLgfcrqr0eUL3HI2dznEn/E4k30blud6v8A1cvLFE7jW7F+jKCneJDFlt+M5pD8mDusStoRts5n17DD9TTbY7D0uJdF9p6T7rNk6N+X18t76H8IXWlh5RfPGBzbDYymxGOOOpz2jcXNyOym5FjfQ34J65I9MGapfQphbHBxZM8fhfMcvjlAPvUg2NVs7A+kdRtb0UDmGPLFZlmn1g3Tjrfnco+QuDmy2zkNBTinpw4MDnO6xu4lxuSTYX4DuAQEDbPYelxIR/aQ+8WbIY3Bp69swJsbjqhRjnINHDHlaG3JsALk3JsLXJ4lSBaAEAIAQAgBACAEAIAQDVRTNeLPaHDkRdVlCMuwZ7ENk2nWFxYeR1b4HePeuSzRxfMeCu0o6yCeHSZmZvM6t8Hjd4rklGcOJIjkrZC32bjsOvkVg8PogQoIOsHM2Tj1BPomFxtBGXu/ERu+TfEreEW/KiyLuj2Wc45qh/8AC3/7bh4BdUNI5czZODRUWHxxC0bQ3t4nvO8rrhVGC4RYk2WgOoAQAgBACAEAIAQAgBACAEAIAQAgBACAEAIBLmqr57BS4hs7A+7gCw/ksB5EELlu09feCGjJ1VC1r8oJt22v8FwSgkyhosL2bhID3ZndhIy+4Arspog+WiyRooYWtGVoDQNwAsPJdqiorgsOKwBACAEAIAQAgBAC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4824" name="Picture 8" descr="http://www.eqaula.org/v13/pluginfile.php/2477/course/section/906/au.jpg"/>
          <p:cNvPicPr>
            <a:picLocks noChangeAspect="1" noChangeArrowheads="1"/>
          </p:cNvPicPr>
          <p:nvPr/>
        </p:nvPicPr>
        <p:blipFill>
          <a:blip r:embed="rId3" cstate="print"/>
          <a:srcRect/>
          <a:stretch>
            <a:fillRect/>
          </a:stretch>
        </p:blipFill>
        <p:spPr bwMode="auto">
          <a:xfrm>
            <a:off x="5004048" y="3425563"/>
            <a:ext cx="3096344" cy="343243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64219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s-MX" b="1" dirty="0" smtClean="0">
                <a:latin typeface="AR ESSENCE" pitchFamily="2" charset="0"/>
              </a:rPr>
              <a:t>CODIGO</a:t>
            </a:r>
            <a:br>
              <a:rPr lang="es-MX" b="1" dirty="0" smtClean="0">
                <a:latin typeface="AR ESSENCE" pitchFamily="2" charset="0"/>
              </a:rPr>
            </a:br>
            <a:r>
              <a:rPr lang="es-MX" b="1" dirty="0" smtClean="0">
                <a:latin typeface="AR ESSENCE" pitchFamily="2" charset="0"/>
              </a:rPr>
              <a:t>Para diferenciar un objeto de otro</a:t>
            </a:r>
            <a:endParaRPr lang="es-MX" b="1" dirty="0">
              <a:latin typeface="AR ESSENCE" pitchFamily="2" charset="0"/>
            </a:endParaRPr>
          </a:p>
        </p:txBody>
      </p:sp>
      <p:sp>
        <p:nvSpPr>
          <p:cNvPr id="3" name="2 Marcador de contenido"/>
          <p:cNvSpPr>
            <a:spLocks noGrp="1"/>
          </p:cNvSpPr>
          <p:nvPr>
            <p:ph idx="1"/>
          </p:nvPr>
        </p:nvSpPr>
        <p:spPr>
          <a:xfrm>
            <a:off x="457200" y="2276873"/>
            <a:ext cx="8229600" cy="2520280"/>
          </a:xfrm>
        </p:spPr>
        <p:txBody>
          <a:bodyPr/>
          <a:lstStyle/>
          <a:p>
            <a:endParaRPr lang="es-MX" dirty="0"/>
          </a:p>
        </p:txBody>
      </p:sp>
      <p:pic>
        <p:nvPicPr>
          <p:cNvPr id="27650" name="Picture 2" descr="https://store.apple.com/Catalog/US/Images/creditcardback.jpg"/>
          <p:cNvPicPr>
            <a:picLocks noChangeAspect="1" noChangeArrowheads="1"/>
          </p:cNvPicPr>
          <p:nvPr/>
        </p:nvPicPr>
        <p:blipFill>
          <a:blip r:embed="rId2" cstate="print"/>
          <a:srcRect/>
          <a:stretch>
            <a:fillRect/>
          </a:stretch>
        </p:blipFill>
        <p:spPr bwMode="auto">
          <a:xfrm>
            <a:off x="0" y="3501008"/>
            <a:ext cx="3276872" cy="2238780"/>
          </a:xfrm>
          <a:prstGeom prst="rect">
            <a:avLst/>
          </a:prstGeom>
          <a:noFill/>
        </p:spPr>
      </p:pic>
      <p:pic>
        <p:nvPicPr>
          <p:cNvPr id="27652" name="Picture 4" descr="https://encrypted-tbn0.gstatic.com/images?q=tbn:ANd9GcQbR-qSHIJ-2jvPgXeiTIjfIjPiNF6v7BnjBzEZm0UMew1RXuiG"/>
          <p:cNvPicPr>
            <a:picLocks noChangeAspect="1" noChangeArrowheads="1"/>
          </p:cNvPicPr>
          <p:nvPr/>
        </p:nvPicPr>
        <p:blipFill>
          <a:blip r:embed="rId3" cstate="print"/>
          <a:srcRect/>
          <a:stretch>
            <a:fillRect/>
          </a:stretch>
        </p:blipFill>
        <p:spPr bwMode="auto">
          <a:xfrm>
            <a:off x="3059832" y="1916832"/>
            <a:ext cx="3096344" cy="3096344"/>
          </a:xfrm>
          <a:prstGeom prst="rect">
            <a:avLst/>
          </a:prstGeom>
          <a:noFill/>
        </p:spPr>
      </p:pic>
      <p:pic>
        <p:nvPicPr>
          <p:cNvPr id="27654" name="Picture 6" descr="http://laconexionusa.com/sites/default/files/images/Residentes-del-Tri%C3%A1ngulo-deben-marcar-el-c%C3%B3digo-de-%C3%A1rea-(919)-antes-del-n%C3%BAmero-telef%C3%B3nico-que-para-hacer-una-llamada.jpg"/>
          <p:cNvPicPr>
            <a:picLocks noChangeAspect="1" noChangeArrowheads="1"/>
          </p:cNvPicPr>
          <p:nvPr/>
        </p:nvPicPr>
        <p:blipFill>
          <a:blip r:embed="rId4" cstate="print"/>
          <a:srcRect/>
          <a:stretch>
            <a:fillRect/>
          </a:stretch>
        </p:blipFill>
        <p:spPr bwMode="auto">
          <a:xfrm>
            <a:off x="5805264" y="2492896"/>
            <a:ext cx="3338736" cy="37814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64219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s-MX" b="1" dirty="0" smtClean="0">
                <a:latin typeface="AR ESSENCE" pitchFamily="2" charset="0"/>
              </a:rPr>
              <a:t>MEDIDA DE UNA MAGNITUD</a:t>
            </a:r>
            <a:br>
              <a:rPr lang="es-MX" b="1" dirty="0" smtClean="0">
                <a:latin typeface="AR ESSENCE" pitchFamily="2" charset="0"/>
              </a:rPr>
            </a:br>
            <a:r>
              <a:rPr lang="es-MX" b="1" dirty="0" smtClean="0">
                <a:latin typeface="AR ESSENCE" pitchFamily="2" charset="0"/>
              </a:rPr>
              <a:t>Para medir</a:t>
            </a:r>
            <a:endParaRPr lang="es-MX" b="1" dirty="0">
              <a:latin typeface="AR ESSENCE" pitchFamily="2" charset="0"/>
            </a:endParaRPr>
          </a:p>
        </p:txBody>
      </p:sp>
      <p:pic>
        <p:nvPicPr>
          <p:cNvPr id="5" name="Picture 2" descr="G:\DCIM\302PHOTO\SAM_2789.JPG"/>
          <p:cNvPicPr>
            <a:picLocks noGrp="1" noChangeAspect="1" noChangeArrowheads="1"/>
          </p:cNvPicPr>
          <p:nvPr>
            <p:ph idx="1"/>
          </p:nvPr>
        </p:nvPicPr>
        <p:blipFill>
          <a:blip r:embed="rId2" cstate="print"/>
          <a:srcRect/>
          <a:stretch>
            <a:fillRect/>
          </a:stretch>
        </p:blipFill>
        <p:spPr bwMode="auto">
          <a:xfrm>
            <a:off x="179512" y="1988840"/>
            <a:ext cx="5087334" cy="3816424"/>
          </a:xfrm>
          <a:prstGeom prst="rect">
            <a:avLst/>
          </a:prstGeom>
          <a:noFill/>
        </p:spPr>
      </p:pic>
      <p:pic>
        <p:nvPicPr>
          <p:cNvPr id="28674" name="Picture 2" descr="http://alaguillotina.files.wordpress.com/2012/03/4253624-cinta-para-medir-mirando-como-coraz-n-aislado-m-s-de-fondo-blanco.jpeg?w=584"/>
          <p:cNvPicPr>
            <a:picLocks noChangeAspect="1" noChangeArrowheads="1"/>
          </p:cNvPicPr>
          <p:nvPr/>
        </p:nvPicPr>
        <p:blipFill>
          <a:blip r:embed="rId3" cstate="print"/>
          <a:srcRect/>
          <a:stretch>
            <a:fillRect/>
          </a:stretch>
        </p:blipFill>
        <p:spPr bwMode="auto">
          <a:xfrm>
            <a:off x="5868144" y="2060848"/>
            <a:ext cx="2808312" cy="2808312"/>
          </a:xfrm>
          <a:prstGeom prst="rect">
            <a:avLst/>
          </a:prstGeom>
          <a:noFill/>
        </p:spPr>
      </p:pic>
      <p:pic>
        <p:nvPicPr>
          <p:cNvPr id="28676" name="Picture 4" descr="http://www.pce-iberica.es/medidor-detalles-tecnicos/balanzas/images/balanza-inventario-pce-pcs30.jpg"/>
          <p:cNvPicPr>
            <a:picLocks noChangeAspect="1" noChangeArrowheads="1"/>
          </p:cNvPicPr>
          <p:nvPr/>
        </p:nvPicPr>
        <p:blipFill>
          <a:blip r:embed="rId4" cstate="print"/>
          <a:srcRect/>
          <a:stretch>
            <a:fillRect/>
          </a:stretch>
        </p:blipFill>
        <p:spPr bwMode="auto">
          <a:xfrm>
            <a:off x="3563888" y="4304989"/>
            <a:ext cx="3744416" cy="2553011"/>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64219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s-MX" b="1" dirty="0" smtClean="0">
                <a:latin typeface="AR ESSENCE" pitchFamily="2" charset="0"/>
              </a:rPr>
              <a:t>CALCULAR</a:t>
            </a:r>
            <a:br>
              <a:rPr lang="es-MX" b="1" dirty="0" smtClean="0">
                <a:latin typeface="AR ESSENCE" pitchFamily="2" charset="0"/>
              </a:rPr>
            </a:br>
            <a:r>
              <a:rPr lang="es-MX" b="1" dirty="0" smtClean="0">
                <a:latin typeface="AR ESSENCE" pitchFamily="2" charset="0"/>
              </a:rPr>
              <a:t>Para operar</a:t>
            </a:r>
            <a:endParaRPr lang="es-MX" b="1" dirty="0">
              <a:latin typeface="AR ESSENCE" pitchFamily="2" charset="0"/>
            </a:endParaRPr>
          </a:p>
        </p:txBody>
      </p:sp>
      <p:pic>
        <p:nvPicPr>
          <p:cNvPr id="5" name="Picture 3" descr="F:\SAM_2299.JPG"/>
          <p:cNvPicPr>
            <a:picLocks noGrp="1" noChangeAspect="1" noChangeArrowheads="1"/>
          </p:cNvPicPr>
          <p:nvPr>
            <p:ph idx="1"/>
          </p:nvPr>
        </p:nvPicPr>
        <p:blipFill>
          <a:blip r:embed="rId2" cstate="print"/>
          <a:srcRect/>
          <a:stretch>
            <a:fillRect/>
          </a:stretch>
        </p:blipFill>
        <p:spPr bwMode="auto">
          <a:xfrm>
            <a:off x="1475656" y="2132856"/>
            <a:ext cx="6648822" cy="472514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FUNCIONES DEL NUMERO </a:t>
            </a:r>
            <a:endParaRPr lang="es-MX" b="1" dirty="0">
              <a:latin typeface="AR ESSENCE" pitchFamily="2" charset="0"/>
            </a:endParaRPr>
          </a:p>
        </p:txBody>
      </p:sp>
      <p:sp>
        <p:nvSpPr>
          <p:cNvPr id="3" name="2 Marcador de contenido"/>
          <p:cNvSpPr>
            <a:spLocks noGrp="1"/>
          </p:cNvSpPr>
          <p:nvPr>
            <p:ph idx="1"/>
          </p:nvPr>
        </p:nvSpPr>
        <p:spPr>
          <a:xfrm>
            <a:off x="323528" y="1628800"/>
            <a:ext cx="8589640" cy="5040560"/>
          </a:xfrm>
          <a:blipFill>
            <a:blip r:embed="rId2" cstate="print"/>
            <a:tile tx="0" ty="0" sx="100000" sy="100000" flip="none" algn="tl"/>
          </a:blipFill>
        </p:spPr>
        <p:txBody>
          <a:bodyPr/>
          <a:lstStyle/>
          <a:p>
            <a:pPr algn="just"/>
            <a:r>
              <a:rPr lang="es-MX" b="1" dirty="0" smtClean="0"/>
              <a:t>EL NUMERO COMO MEMORIA DE LA CANTIDAD: </a:t>
            </a:r>
            <a:r>
              <a:rPr lang="es-MX" dirty="0" smtClean="0"/>
              <a:t>Posibilidad de evocar una cantidad sin que esta este presente. Esta función se relaciona con el uso cardinal del numero. </a:t>
            </a:r>
          </a:p>
          <a:p>
            <a:pPr algn="just">
              <a:buNone/>
            </a:pPr>
            <a:endParaRPr lang="es-MX" b="1" dirty="0"/>
          </a:p>
        </p:txBody>
      </p:sp>
      <p:pic>
        <p:nvPicPr>
          <p:cNvPr id="31746" name="Picture 2" descr="https://encrypted-tbn2.gstatic.com/images?q=tbn:ANd9GcQ3KAn5aWPzdhbiE2PazcDRhbn3qo604fY6pF_7jtNwV3bkmr43"/>
          <p:cNvPicPr>
            <a:picLocks noChangeAspect="1" noChangeArrowheads="1"/>
          </p:cNvPicPr>
          <p:nvPr/>
        </p:nvPicPr>
        <p:blipFill>
          <a:blip r:embed="rId3" cstate="print"/>
          <a:srcRect/>
          <a:stretch>
            <a:fillRect/>
          </a:stretch>
        </p:blipFill>
        <p:spPr bwMode="auto">
          <a:xfrm>
            <a:off x="683568" y="4365104"/>
            <a:ext cx="4896544" cy="2076822"/>
          </a:xfrm>
          <a:prstGeom prst="rect">
            <a:avLst/>
          </a:prstGeom>
          <a:noFill/>
        </p:spPr>
      </p:pic>
      <p:pic>
        <p:nvPicPr>
          <p:cNvPr id="31750" name="Picture 6" descr="http://www.xn--significadodelossueos-ubc.net/wp-content/uploads/2013/01/So%C3%B1ar-con-l%C3%A1pices.jpg"/>
          <p:cNvPicPr>
            <a:picLocks noChangeAspect="1" noChangeArrowheads="1"/>
          </p:cNvPicPr>
          <p:nvPr/>
        </p:nvPicPr>
        <p:blipFill>
          <a:blip r:embed="rId4" cstate="print"/>
          <a:srcRect/>
          <a:stretch>
            <a:fillRect/>
          </a:stretch>
        </p:blipFill>
        <p:spPr bwMode="auto">
          <a:xfrm>
            <a:off x="5868144" y="3717032"/>
            <a:ext cx="2987824" cy="282513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a:xfrm>
            <a:off x="457200" y="332656"/>
            <a:ext cx="8229600" cy="6336704"/>
          </a:xfrm>
          <a:blipFill>
            <a:blip r:embed="rId2" cstate="print"/>
            <a:tile tx="0" ty="0" sx="100000" sy="100000" flip="none" algn="tl"/>
          </a:blipFill>
        </p:spPr>
        <p:txBody>
          <a:bodyPr/>
          <a:lstStyle/>
          <a:p>
            <a:r>
              <a:rPr lang="es-MX" b="1" dirty="0" smtClean="0"/>
              <a:t>EL NUMERO COMO MEMORIA DE LA POSICIÓN:  </a:t>
            </a:r>
            <a:r>
              <a:rPr lang="es-MX" dirty="0" smtClean="0"/>
              <a:t>permite recordar el lugar ocupado por un objeto en una lista ordenada sin tener que memorizar la lista 1° 2° 3° 4° 5° 6°</a:t>
            </a:r>
            <a:endParaRPr lang="es-MX" b="1" dirty="0"/>
          </a:p>
        </p:txBody>
      </p:sp>
      <p:pic>
        <p:nvPicPr>
          <p:cNvPr id="32770" name="Picture 2" descr="http://i01.i.aliimg.com/img/pb/212/792/407/407792212_782.jpg"/>
          <p:cNvPicPr>
            <a:picLocks noChangeAspect="1" noChangeArrowheads="1"/>
          </p:cNvPicPr>
          <p:nvPr/>
        </p:nvPicPr>
        <p:blipFill>
          <a:blip r:embed="rId3" cstate="print"/>
          <a:srcRect/>
          <a:stretch>
            <a:fillRect/>
          </a:stretch>
        </p:blipFill>
        <p:spPr bwMode="auto">
          <a:xfrm>
            <a:off x="899592" y="2780928"/>
            <a:ext cx="7620000" cy="365154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0" y="0"/>
            <a:ext cx="9144000" cy="7334672"/>
          </a:xfrm>
          <a:blipFill>
            <a:blip r:embed="rId2" cstate="print"/>
            <a:tile tx="0" ty="0" sx="100000" sy="100000" flip="none" algn="tl"/>
          </a:blipFill>
        </p:spPr>
        <p:txBody>
          <a:bodyPr/>
          <a:lstStyle/>
          <a:p>
            <a:pPr algn="just"/>
            <a:r>
              <a:rPr lang="es-MX" b="1" dirty="0" smtClean="0"/>
              <a:t>EL NUMERO PARA ANTICIPAR RESULTADOS PARA CALCULAR. </a:t>
            </a:r>
            <a:r>
              <a:rPr lang="es-MX" dirty="0" smtClean="0"/>
              <a:t>Posibilidad que dan los números de anticipar resultados en situaciones no visibles. La transformación del cardinal de un conjunto se produce al operar sobre el mismo, al juntar, reunir, agregar, quitar, o sacar cardinales de distintos conjuntos.</a:t>
            </a:r>
            <a:endParaRPr lang="es-MX" b="1" dirty="0" smtClean="0"/>
          </a:p>
        </p:txBody>
      </p:sp>
      <p:pic>
        <p:nvPicPr>
          <p:cNvPr id="33794" name="Picture 2" descr="http://orientacionsanvicente.files.wordpress.com/2012/05/imagen-1.png"/>
          <p:cNvPicPr>
            <a:picLocks noChangeAspect="1" noChangeArrowheads="1"/>
          </p:cNvPicPr>
          <p:nvPr/>
        </p:nvPicPr>
        <p:blipFill>
          <a:blip r:embed="rId3" cstate="print"/>
          <a:srcRect/>
          <a:stretch>
            <a:fillRect/>
          </a:stretch>
        </p:blipFill>
        <p:spPr bwMode="auto">
          <a:xfrm>
            <a:off x="2987824" y="3023522"/>
            <a:ext cx="3816424" cy="39899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548680"/>
            <a:ext cx="8229600" cy="5904655"/>
          </a:xfrm>
          <a:solidFill>
            <a:srgbClr val="00B0F0"/>
          </a:solidFill>
        </p:spPr>
        <p:txBody>
          <a:bodyPr/>
          <a:lstStyle/>
          <a:p>
            <a:pPr algn="ctr">
              <a:buNone/>
            </a:pPr>
            <a:r>
              <a:rPr lang="es-MX" sz="6600" b="1" dirty="0" smtClean="0"/>
              <a:t>FORMA, ESPACIO Y MEDIDA</a:t>
            </a:r>
            <a:endParaRPr lang="es-MX" sz="6600" b="1" dirty="0"/>
          </a:p>
        </p:txBody>
      </p:sp>
      <p:pic>
        <p:nvPicPr>
          <p:cNvPr id="1026" name="Picture 2" descr="https://encrypted-tbn1.gstatic.com/images?q=tbn:ANd9GcQKMfQpR81JsIxlbOBpz3tksOWyYq1ftbQ01qmil0W03OxwtQXVHA"/>
          <p:cNvPicPr>
            <a:picLocks noChangeAspect="1" noChangeArrowheads="1"/>
          </p:cNvPicPr>
          <p:nvPr/>
        </p:nvPicPr>
        <p:blipFill>
          <a:blip r:embed="rId2" cstate="print"/>
          <a:srcRect/>
          <a:stretch>
            <a:fillRect/>
          </a:stretch>
        </p:blipFill>
        <p:spPr bwMode="auto">
          <a:xfrm>
            <a:off x="2411760" y="2708920"/>
            <a:ext cx="4499750" cy="329752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normAutofit fontScale="90000"/>
          </a:bodyPr>
          <a:lstStyle/>
          <a:p>
            <a:r>
              <a:rPr lang="es-MX" b="1" dirty="0" smtClean="0"/>
              <a:t>CONOCIMIENTO DEL ESPACIO FÍSICO</a:t>
            </a:r>
            <a:br>
              <a:rPr lang="es-MX" b="1" dirty="0" smtClean="0"/>
            </a:br>
            <a:r>
              <a:rPr lang="es-MX" b="1" dirty="0" smtClean="0">
                <a:solidFill>
                  <a:srgbClr val="C00000"/>
                </a:solidFill>
              </a:rPr>
              <a:t>TOPOLOGÍA</a:t>
            </a:r>
            <a:endParaRPr lang="es-MX" b="1" dirty="0">
              <a:solidFill>
                <a:srgbClr val="C00000"/>
              </a:solidFill>
            </a:endParaRPr>
          </a:p>
        </p:txBody>
      </p:sp>
      <p:sp>
        <p:nvSpPr>
          <p:cNvPr id="3" name="2 Marcador de contenido"/>
          <p:cNvSpPr>
            <a:spLocks noGrp="1"/>
          </p:cNvSpPr>
          <p:nvPr>
            <p:ph idx="1"/>
          </p:nvPr>
        </p:nvSpPr>
        <p:spPr>
          <a:xfrm>
            <a:off x="457200" y="1600200"/>
            <a:ext cx="8229600" cy="506915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lstStyle/>
          <a:p>
            <a:pPr algn="just"/>
            <a:r>
              <a:rPr lang="es-MX" dirty="0" smtClean="0"/>
              <a:t>La topología es el estudio de las relaciones entre los objetos, lugares o eventos. Los niños necesitan experiencias topológicas con muchos tamaños de espacios para desarrollar habilidades espaciales.</a:t>
            </a:r>
            <a:endParaRPr lang="es-MX" dirty="0"/>
          </a:p>
        </p:txBody>
      </p:sp>
      <p:pic>
        <p:nvPicPr>
          <p:cNvPr id="1026" name="Picture 2" descr="http://montessoriparatodos.es/130-303-large/figuras-geometricas-y-el-entorno.jpg"/>
          <p:cNvPicPr>
            <a:picLocks noChangeAspect="1" noChangeArrowheads="1"/>
          </p:cNvPicPr>
          <p:nvPr/>
        </p:nvPicPr>
        <p:blipFill>
          <a:blip r:embed="rId3" cstate="print"/>
          <a:srcRect/>
          <a:stretch>
            <a:fillRect/>
          </a:stretch>
        </p:blipFill>
        <p:spPr bwMode="auto">
          <a:xfrm>
            <a:off x="3203848" y="4000500"/>
            <a:ext cx="2857500" cy="2857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“ESPACIO”</a:t>
            </a:r>
            <a:endParaRPr lang="es-MX" b="1" dirty="0"/>
          </a:p>
        </p:txBody>
      </p:sp>
      <p:sp>
        <p:nvSpPr>
          <p:cNvPr id="3" name="2 Marcador de contenido"/>
          <p:cNvSpPr>
            <a:spLocks noGrp="1"/>
          </p:cNvSpPr>
          <p:nvPr>
            <p:ph idx="1"/>
          </p:nvPr>
        </p:nvSpPr>
        <p:spPr>
          <a:xfrm>
            <a:off x="457200" y="1600200"/>
            <a:ext cx="8229600" cy="4997151"/>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1 ESPACIO GRANDE: Incluyen parques, campos de juego, gimnasios, para trepar, columpiarse, correr, brincar, etc.</a:t>
            </a:r>
          </a:p>
          <a:p>
            <a:pPr algn="just"/>
            <a:endParaRPr lang="es-MX" b="1" dirty="0"/>
          </a:p>
        </p:txBody>
      </p:sp>
      <p:pic>
        <p:nvPicPr>
          <p:cNvPr id="40962" name="Picture 2" descr="http://1.bp.blogspot.com/-WOS7HrLwZFY/T8IFmTq9VfI/AAAAAAAABDE/2AstSOj5hG0/s1600/7823051-ninos-jugando-en-un-parque-infantil.jpg"/>
          <p:cNvPicPr>
            <a:picLocks noChangeAspect="1" noChangeArrowheads="1"/>
          </p:cNvPicPr>
          <p:nvPr/>
        </p:nvPicPr>
        <p:blipFill>
          <a:blip r:embed="rId3" cstate="print"/>
          <a:srcRect/>
          <a:stretch>
            <a:fillRect/>
          </a:stretch>
        </p:blipFill>
        <p:spPr bwMode="auto">
          <a:xfrm>
            <a:off x="755576" y="3140968"/>
            <a:ext cx="3212976" cy="3212976"/>
          </a:xfrm>
          <a:prstGeom prst="rect">
            <a:avLst/>
          </a:prstGeom>
          <a:noFill/>
        </p:spPr>
      </p:pic>
      <p:pic>
        <p:nvPicPr>
          <p:cNvPr id="5" name="Picture 3" descr="F:\SAM_2084.JPG"/>
          <p:cNvPicPr>
            <a:picLocks noChangeAspect="1" noChangeArrowheads="1"/>
          </p:cNvPicPr>
          <p:nvPr/>
        </p:nvPicPr>
        <p:blipFill>
          <a:blip r:embed="rId4" cstate="print"/>
          <a:srcRect/>
          <a:stretch>
            <a:fillRect/>
          </a:stretch>
        </p:blipFill>
        <p:spPr bwMode="auto">
          <a:xfrm>
            <a:off x="4139952" y="3068960"/>
            <a:ext cx="4387552" cy="329066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179512" y="188641"/>
            <a:ext cx="8712968" cy="6480720"/>
          </a:xfrm>
          <a:ln/>
        </p:spPr>
        <p:style>
          <a:lnRef idx="2">
            <a:schemeClr val="accent5"/>
          </a:lnRef>
          <a:fillRef idx="1">
            <a:schemeClr val="lt1"/>
          </a:fillRef>
          <a:effectRef idx="0">
            <a:schemeClr val="accent5"/>
          </a:effectRef>
          <a:fontRef idx="minor">
            <a:schemeClr val="dk1"/>
          </a:fontRef>
        </p:style>
        <p:txBody>
          <a:bodyPr>
            <a:normAutofit/>
          </a:bodyPr>
          <a:lstStyle/>
          <a:p>
            <a:endParaRPr lang="es-MX" dirty="0"/>
          </a:p>
        </p:txBody>
      </p:sp>
      <p:pic>
        <p:nvPicPr>
          <p:cNvPr id="4" name="Picture 3" descr="F:\SAM_2384.JPG"/>
          <p:cNvPicPr>
            <a:picLocks noChangeAspect="1" noChangeArrowheads="1"/>
          </p:cNvPicPr>
          <p:nvPr/>
        </p:nvPicPr>
        <p:blipFill>
          <a:blip r:embed="rId2" cstate="print"/>
          <a:srcRect/>
          <a:stretch>
            <a:fillRect/>
          </a:stretch>
        </p:blipFill>
        <p:spPr bwMode="auto">
          <a:xfrm>
            <a:off x="323528" y="476672"/>
            <a:ext cx="4992554" cy="3744415"/>
          </a:xfrm>
          <a:prstGeom prst="rect">
            <a:avLst/>
          </a:prstGeom>
          <a:noFill/>
        </p:spPr>
      </p:pic>
      <p:pic>
        <p:nvPicPr>
          <p:cNvPr id="5" name="Picture 4" descr="F:\SAM_0902.JPG"/>
          <p:cNvPicPr>
            <a:picLocks noChangeAspect="1" noChangeArrowheads="1"/>
          </p:cNvPicPr>
          <p:nvPr/>
        </p:nvPicPr>
        <p:blipFill>
          <a:blip r:embed="rId3" cstate="print"/>
          <a:srcRect/>
          <a:stretch>
            <a:fillRect/>
          </a:stretch>
        </p:blipFill>
        <p:spPr bwMode="auto">
          <a:xfrm>
            <a:off x="4139952" y="3068960"/>
            <a:ext cx="4589983" cy="3442487"/>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NUMERO </a:t>
            </a:r>
            <a:endParaRPr lang="es-MX" b="1" dirty="0">
              <a:latin typeface="AR ESSENCE" pitchFamily="2" charset="0"/>
            </a:endParaRPr>
          </a:p>
        </p:txBody>
      </p:sp>
      <p:sp>
        <p:nvSpPr>
          <p:cNvPr id="5" name="4 Marcador de contenido"/>
          <p:cNvSpPr>
            <a:spLocks noGrp="1"/>
          </p:cNvSpPr>
          <p:nvPr>
            <p:ph idx="1"/>
          </p:nvPr>
        </p:nvSpPr>
        <p:spPr>
          <a:blipFill>
            <a:blip r:embed="rId2" cstate="print"/>
            <a:tile tx="0" ty="0" sx="100000" sy="100000" flip="none" algn="tl"/>
          </a:blipFill>
        </p:spPr>
        <p:txBody>
          <a:bodyPr/>
          <a:lstStyle/>
          <a:p>
            <a:pPr algn="ctr">
              <a:buNone/>
            </a:pPr>
            <a:r>
              <a:rPr lang="es-MX" b="1" dirty="0" smtClean="0">
                <a:latin typeface="AR ESSENCE" pitchFamily="2" charset="0"/>
              </a:rPr>
              <a:t>PRINCIPIOS DE CONTEO</a:t>
            </a:r>
          </a:p>
          <a:p>
            <a:pPr algn="ctr">
              <a:buNone/>
            </a:pPr>
            <a:endParaRPr lang="es-MX" b="1" dirty="0">
              <a:latin typeface="AR ESSENCE" pitchFamily="2" charset="0"/>
            </a:endParaRPr>
          </a:p>
          <a:p>
            <a:pPr algn="ctr">
              <a:buNone/>
            </a:pPr>
            <a:endParaRPr lang="es-MX" b="1" dirty="0">
              <a:latin typeface="AR ESSENCE" pitchFamily="2" charset="0"/>
            </a:endParaRPr>
          </a:p>
        </p:txBody>
      </p:sp>
      <p:pic>
        <p:nvPicPr>
          <p:cNvPr id="6" name="Picture 2" descr="G:\DCIM\302PHOTO\SAM_2756.JPG"/>
          <p:cNvPicPr>
            <a:picLocks noChangeAspect="1" noChangeArrowheads="1"/>
          </p:cNvPicPr>
          <p:nvPr/>
        </p:nvPicPr>
        <p:blipFill>
          <a:blip r:embed="rId3" cstate="print"/>
          <a:srcRect/>
          <a:stretch>
            <a:fillRect/>
          </a:stretch>
        </p:blipFill>
        <p:spPr bwMode="auto">
          <a:xfrm>
            <a:off x="1403648" y="2420888"/>
            <a:ext cx="6726428" cy="3836913"/>
          </a:xfrm>
          <a:prstGeom prst="rect">
            <a:avLst/>
          </a:prstGeom>
          <a:solidFill>
            <a:srgbClr val="00B0F0"/>
          </a:solidFill>
          <a:scene3d>
            <a:camera prst="isometricOffAxis2Left"/>
            <a:lightRig rig="threePt" dir="t"/>
          </a:scene3d>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323528" y="260648"/>
            <a:ext cx="8568952" cy="6408712"/>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2.ESPACIO MEDIANO: Involucran espacios en el piso que permitan actividades como construcción de bloques, donde los niños entran a sus construcciones o construyen una estructura más grande que ellos.</a:t>
            </a:r>
            <a:endParaRPr lang="es-MX" b="1" dirty="0"/>
          </a:p>
        </p:txBody>
      </p:sp>
      <p:pic>
        <p:nvPicPr>
          <p:cNvPr id="4" name="Picture 2" descr="G:\DCIM\302PHOTO\SAM_2713.JPG"/>
          <p:cNvPicPr>
            <a:picLocks noChangeAspect="1" noChangeArrowheads="1"/>
          </p:cNvPicPr>
          <p:nvPr/>
        </p:nvPicPr>
        <p:blipFill>
          <a:blip r:embed="rId2" cstate="print"/>
          <a:srcRect/>
          <a:stretch>
            <a:fillRect/>
          </a:stretch>
        </p:blipFill>
        <p:spPr bwMode="auto">
          <a:xfrm>
            <a:off x="2051721" y="2708920"/>
            <a:ext cx="5112568" cy="38344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a:xfrm>
            <a:off x="457200" y="260648"/>
            <a:ext cx="8229600" cy="6597351"/>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ESPACIO PEQUEÑO: Son espacios que permiten hacer construcciones, como una mesa, con materiales como bloques y juegos de construcción/armado. Estas piezas generalmente caben en la mano del niño.</a:t>
            </a:r>
            <a:endParaRPr lang="es-MX" b="1" dirty="0"/>
          </a:p>
        </p:txBody>
      </p:sp>
      <p:pic>
        <p:nvPicPr>
          <p:cNvPr id="4" name="Picture 2" descr="F:\SAM_2319.JPG"/>
          <p:cNvPicPr>
            <a:picLocks noChangeAspect="1" noChangeArrowheads="1"/>
          </p:cNvPicPr>
          <p:nvPr/>
        </p:nvPicPr>
        <p:blipFill>
          <a:blip r:embed="rId2" cstate="print"/>
          <a:srcRect/>
          <a:stretch>
            <a:fillRect/>
          </a:stretch>
        </p:blipFill>
        <p:spPr bwMode="auto">
          <a:xfrm>
            <a:off x="1619672" y="2636912"/>
            <a:ext cx="5856651" cy="4392488"/>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251520" y="188640"/>
            <a:ext cx="8712968" cy="6192688"/>
          </a:xfrm>
        </p:spPr>
        <p:style>
          <a:lnRef idx="2">
            <a:schemeClr val="accent5"/>
          </a:lnRef>
          <a:fillRef idx="1">
            <a:schemeClr val="lt1"/>
          </a:fillRef>
          <a:effectRef idx="0">
            <a:schemeClr val="accent5"/>
          </a:effectRef>
          <a:fontRef idx="minor">
            <a:schemeClr val="dk1"/>
          </a:fontRef>
        </p:style>
        <p:txBody>
          <a:bodyPr/>
          <a:lstStyle/>
          <a:p>
            <a:endParaRPr lang="es-MX" dirty="0"/>
          </a:p>
        </p:txBody>
      </p:sp>
      <p:pic>
        <p:nvPicPr>
          <p:cNvPr id="4" name="Picture 2" descr="F:\SAM_2317.JPG"/>
          <p:cNvPicPr>
            <a:picLocks noChangeAspect="1" noChangeArrowheads="1"/>
          </p:cNvPicPr>
          <p:nvPr/>
        </p:nvPicPr>
        <p:blipFill>
          <a:blip r:embed="rId2" cstate="print"/>
          <a:srcRect/>
          <a:stretch>
            <a:fillRect/>
          </a:stretch>
        </p:blipFill>
        <p:spPr bwMode="auto">
          <a:xfrm>
            <a:off x="539552" y="332656"/>
            <a:ext cx="4704523" cy="3528392"/>
          </a:xfrm>
          <a:prstGeom prst="rect">
            <a:avLst/>
          </a:prstGeom>
          <a:noFill/>
        </p:spPr>
      </p:pic>
      <p:pic>
        <p:nvPicPr>
          <p:cNvPr id="5" name="Picture 3" descr="F:\SAM_2318.JPG"/>
          <p:cNvPicPr>
            <a:picLocks noChangeAspect="1" noChangeArrowheads="1"/>
          </p:cNvPicPr>
          <p:nvPr/>
        </p:nvPicPr>
        <p:blipFill>
          <a:blip r:embed="rId3" cstate="print"/>
          <a:srcRect/>
          <a:stretch>
            <a:fillRect/>
          </a:stretch>
        </p:blipFill>
        <p:spPr bwMode="auto">
          <a:xfrm>
            <a:off x="4427984" y="3032956"/>
            <a:ext cx="4368485" cy="327636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RELACIONES TOPOLOGICAS</a:t>
            </a:r>
            <a:endParaRPr lang="es-MX" b="1" dirty="0"/>
          </a:p>
        </p:txBody>
      </p:sp>
      <p:sp>
        <p:nvSpPr>
          <p:cNvPr id="3" name="2 Marcador de contenido"/>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pPr algn="just">
              <a:buFont typeface="Wingdings" pitchFamily="2" charset="2"/>
              <a:buChar char="Ø"/>
            </a:pPr>
            <a:endParaRPr lang="es-MX" b="1" dirty="0" smtClean="0"/>
          </a:p>
          <a:p>
            <a:pPr algn="just">
              <a:buFont typeface="Wingdings" pitchFamily="2" charset="2"/>
              <a:buChar char="Ø"/>
            </a:pPr>
            <a:r>
              <a:rPr lang="es-MX" b="1" dirty="0" smtClean="0"/>
              <a:t>PROXIMIDAD: Se refiere a preguntas sobre posición, dirección y distancia, tales como ¿dónde estoy? O ¿dónde estas tu? (dentro- fuera, arriba-abajo, enfrente atrás) ¿por dónde? (hacia-distanciarse, alrededor-atravesar, hacia adelante-hacia atrás), y ¿Dónde esta? (cerca-lejos, cerca de-lejos de).</a:t>
            </a:r>
            <a:endParaRPr lang="es-MX"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1600201"/>
            <a:ext cx="8229600" cy="2116832"/>
          </a:xfrm>
        </p:spPr>
        <p:txBody>
          <a:bodyPr/>
          <a:lstStyle/>
          <a:p>
            <a:endParaRPr lang="es-MX" dirty="0"/>
          </a:p>
        </p:txBody>
      </p:sp>
      <p:pic>
        <p:nvPicPr>
          <p:cNvPr id="41986" name="Picture 2" descr="http://mamencv.wikispaces.com/file/view/TRANSPORTES.png/296626848/640x469/TRANSPORTES.png"/>
          <p:cNvPicPr>
            <a:picLocks noChangeAspect="1" noChangeArrowheads="1"/>
          </p:cNvPicPr>
          <p:nvPr/>
        </p:nvPicPr>
        <p:blipFill>
          <a:blip r:embed="rId2" cstate="print"/>
          <a:srcRect/>
          <a:stretch>
            <a:fillRect/>
          </a:stretch>
        </p:blipFill>
        <p:spPr bwMode="auto">
          <a:xfrm>
            <a:off x="343027" y="260648"/>
            <a:ext cx="8647100" cy="633670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8"/>
            <a:ext cx="8229600" cy="6048671"/>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SEPARACIÓN : Se refiere a la habilidad de ver un objeto completo como un compuesto de partes o piezas individuales. La separación tiene que ver con reconocer fronteras.</a:t>
            </a:r>
            <a:endParaRPr lang="es-MX" b="1" dirty="0"/>
          </a:p>
        </p:txBody>
      </p:sp>
      <p:pic>
        <p:nvPicPr>
          <p:cNvPr id="48130" name="Picture 2" descr="http://www.rincongabriela.com/wp-content/2009/09/18.jpg"/>
          <p:cNvPicPr>
            <a:picLocks noChangeAspect="1" noChangeArrowheads="1"/>
          </p:cNvPicPr>
          <p:nvPr/>
        </p:nvPicPr>
        <p:blipFill>
          <a:blip r:embed="rId2" cstate="print"/>
          <a:srcRect/>
          <a:stretch>
            <a:fillRect/>
          </a:stretch>
        </p:blipFill>
        <p:spPr bwMode="auto">
          <a:xfrm>
            <a:off x="1691680" y="2348880"/>
            <a:ext cx="5976664" cy="415876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1600201"/>
            <a:ext cx="8229600" cy="1756792"/>
          </a:xfrm>
        </p:spPr>
        <p:txBody>
          <a:bodyPr/>
          <a:lstStyle/>
          <a:p>
            <a:endParaRPr lang="es-MX" dirty="0"/>
          </a:p>
        </p:txBody>
      </p:sp>
      <p:pic>
        <p:nvPicPr>
          <p:cNvPr id="49154" name="Picture 2" descr="http://4.bp.blogspot.com/_T6eCra7u-hE/SO6TKi7NBFI/AAAAAAAACe8/fdJur8rXRrs/s320/rompenina1.JPG"/>
          <p:cNvPicPr>
            <a:picLocks noChangeAspect="1" noChangeArrowheads="1"/>
          </p:cNvPicPr>
          <p:nvPr/>
        </p:nvPicPr>
        <p:blipFill>
          <a:blip r:embed="rId2" cstate="print"/>
          <a:srcRect/>
          <a:stretch>
            <a:fillRect/>
          </a:stretch>
        </p:blipFill>
        <p:spPr bwMode="auto">
          <a:xfrm>
            <a:off x="3131840" y="332656"/>
            <a:ext cx="5407527" cy="4661661"/>
          </a:xfrm>
          <a:prstGeom prst="rect">
            <a:avLst/>
          </a:prstGeom>
          <a:noFill/>
        </p:spPr>
      </p:pic>
      <p:pic>
        <p:nvPicPr>
          <p:cNvPr id="49156" name="Picture 4" descr="http://i1.ytimg.com/vi/G-mClUStnck/hqdefault.jpg?feature=og"/>
          <p:cNvPicPr>
            <a:picLocks noChangeAspect="1" noChangeArrowheads="1"/>
          </p:cNvPicPr>
          <p:nvPr/>
        </p:nvPicPr>
        <p:blipFill>
          <a:blip r:embed="rId3" cstate="print"/>
          <a:srcRect/>
          <a:stretch>
            <a:fillRect/>
          </a:stretch>
        </p:blipFill>
        <p:spPr bwMode="auto">
          <a:xfrm>
            <a:off x="539552" y="2996952"/>
            <a:ext cx="4572000" cy="34290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404665"/>
            <a:ext cx="8229600" cy="3600399"/>
          </a:xfrm>
        </p:spPr>
        <p:style>
          <a:lnRef idx="2">
            <a:schemeClr val="accent5"/>
          </a:lnRef>
          <a:fillRef idx="1">
            <a:schemeClr val="lt1"/>
          </a:fillRef>
          <a:effectRef idx="0">
            <a:schemeClr val="accent5"/>
          </a:effectRef>
          <a:fontRef idx="minor">
            <a:schemeClr val="dk1"/>
          </a:fontRef>
        </p:style>
        <p:txBody>
          <a:bodyPr>
            <a:normAutofit/>
          </a:bodyPr>
          <a:lstStyle/>
          <a:p>
            <a:pPr algn="just"/>
            <a:r>
              <a:rPr lang="es-MX" b="1" dirty="0" smtClean="0"/>
              <a:t>ORDENAMIENTO: Se refiere a la secuencia de objetos o eventos. Las dos maneras comunes de describir la sucesión son de “primero al último” o al </a:t>
            </a:r>
            <a:r>
              <a:rPr lang="es-MX" b="1" dirty="0" err="1" smtClean="0"/>
              <a:t>reves</a:t>
            </a:r>
            <a:r>
              <a:rPr lang="es-MX" b="1" dirty="0" smtClean="0"/>
              <a:t>, “del último al primero. Los niños aprenden a secuenciar utilizando tarjetas o imágenes desarrollando el sentido de sucesión.</a:t>
            </a:r>
            <a:endParaRPr lang="es-MX" b="1" dirty="0"/>
          </a:p>
        </p:txBody>
      </p:sp>
      <p:pic>
        <p:nvPicPr>
          <p:cNvPr id="50178" name="Picture 2" descr="http://spanglishbaby.com/wp-content/directory-upload/2013/06/La-Oruga.jpg"/>
          <p:cNvPicPr>
            <a:picLocks noChangeAspect="1" noChangeArrowheads="1"/>
          </p:cNvPicPr>
          <p:nvPr/>
        </p:nvPicPr>
        <p:blipFill>
          <a:blip r:embed="rId2" cstate="print"/>
          <a:srcRect/>
          <a:stretch>
            <a:fillRect/>
          </a:stretch>
        </p:blipFill>
        <p:spPr bwMode="auto">
          <a:xfrm>
            <a:off x="3707904" y="3284984"/>
            <a:ext cx="4824536" cy="338563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smtClean="0"/>
              <a:t>Secuencias:</a:t>
            </a:r>
            <a:endParaRPr lang="es-MX" b="1" dirty="0"/>
          </a:p>
        </p:txBody>
      </p:sp>
      <p:sp>
        <p:nvSpPr>
          <p:cNvPr id="3" name="2 Marcador de contenido"/>
          <p:cNvSpPr>
            <a:spLocks noGrp="1"/>
          </p:cNvSpPr>
          <p:nvPr>
            <p:ph idx="1"/>
          </p:nvPr>
        </p:nvSpPr>
        <p:spPr>
          <a:xfrm>
            <a:off x="457200" y="1600200"/>
            <a:ext cx="8229600" cy="3989039"/>
          </a:xfrm>
        </p:spPr>
        <p:style>
          <a:lnRef idx="2">
            <a:schemeClr val="accent1"/>
          </a:lnRef>
          <a:fillRef idx="1">
            <a:schemeClr val="lt1"/>
          </a:fillRef>
          <a:effectRef idx="0">
            <a:schemeClr val="accent1"/>
          </a:effectRef>
          <a:fontRef idx="minor">
            <a:schemeClr val="dk1"/>
          </a:fontRef>
        </p:style>
        <p:txBody>
          <a:bodyPr/>
          <a:lstStyle/>
          <a:p>
            <a:pPr>
              <a:buNone/>
            </a:pPr>
            <a:r>
              <a:rPr lang="es-MX" b="1" dirty="0" smtClean="0"/>
              <a:t>           1               2                   3                 4  </a:t>
            </a:r>
            <a:endParaRPr lang="es-MX" b="1" dirty="0"/>
          </a:p>
        </p:txBody>
      </p:sp>
      <p:pic>
        <p:nvPicPr>
          <p:cNvPr id="51202" name="Picture 2" descr="http://www.elojodedarwin.com/wp-content/uploads/2010/10/metamorfosis-mariposa.jpg"/>
          <p:cNvPicPr>
            <a:picLocks noChangeAspect="1" noChangeArrowheads="1"/>
          </p:cNvPicPr>
          <p:nvPr/>
        </p:nvPicPr>
        <p:blipFill>
          <a:blip r:embed="rId2" cstate="print"/>
          <a:srcRect/>
          <a:stretch>
            <a:fillRect/>
          </a:stretch>
        </p:blipFill>
        <p:spPr bwMode="auto">
          <a:xfrm>
            <a:off x="611560" y="2348880"/>
            <a:ext cx="8067634" cy="324036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188640"/>
            <a:ext cx="8229600" cy="5904655"/>
          </a:xfrm>
        </p:spPr>
        <p:style>
          <a:lnRef idx="2">
            <a:schemeClr val="accent5"/>
          </a:lnRef>
          <a:fillRef idx="1">
            <a:schemeClr val="lt1"/>
          </a:fillRef>
          <a:effectRef idx="0">
            <a:schemeClr val="accent5"/>
          </a:effectRef>
          <a:fontRef idx="minor">
            <a:schemeClr val="dk1"/>
          </a:fontRef>
        </p:style>
        <p:txBody>
          <a:bodyPr/>
          <a:lstStyle/>
          <a:p>
            <a:r>
              <a:rPr lang="es-MX" b="1" dirty="0" smtClean="0"/>
              <a:t>ENCERRAMIENTO: Se refiere a estar rodeado o encajonado por objetos alrededor.</a:t>
            </a:r>
          </a:p>
          <a:p>
            <a:endParaRPr lang="es-MX" b="1" dirty="0" smtClean="0"/>
          </a:p>
          <a:p>
            <a:endParaRPr lang="es-MX" b="1" dirty="0"/>
          </a:p>
        </p:txBody>
      </p:sp>
      <p:pic>
        <p:nvPicPr>
          <p:cNvPr id="52226" name="Picture 2" descr="http://www.vinilosdecorativosweb.com/241-674-thickbox/vinilo-decorativo-jaula-pajaro.jpg"/>
          <p:cNvPicPr>
            <a:picLocks noChangeAspect="1" noChangeArrowheads="1"/>
          </p:cNvPicPr>
          <p:nvPr/>
        </p:nvPicPr>
        <p:blipFill>
          <a:blip r:embed="rId2" cstate="print"/>
          <a:srcRect/>
          <a:stretch>
            <a:fillRect/>
          </a:stretch>
        </p:blipFill>
        <p:spPr bwMode="auto">
          <a:xfrm>
            <a:off x="2483768" y="1700808"/>
            <a:ext cx="3933056" cy="393305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CORRESPONDENCIA UNO AUNO</a:t>
            </a:r>
            <a:endParaRPr lang="es-MX" b="1" dirty="0">
              <a:latin typeface="AR ESSENCE" pitchFamily="2" charset="0"/>
            </a:endParaRPr>
          </a:p>
        </p:txBody>
      </p:sp>
      <p:sp>
        <p:nvSpPr>
          <p:cNvPr id="3" name="2 Marcador de contenido"/>
          <p:cNvSpPr>
            <a:spLocks noGrp="1"/>
          </p:cNvSpPr>
          <p:nvPr>
            <p:ph idx="1"/>
          </p:nvPr>
        </p:nvSpPr>
        <p:spPr>
          <a:blipFill>
            <a:blip r:embed="rId2" cstate="print"/>
            <a:tile tx="0" ty="0" sx="100000" sy="100000" flip="none" algn="tl"/>
          </a:blipFill>
        </p:spPr>
        <p:txBody>
          <a:bodyPr/>
          <a:lstStyle/>
          <a:p>
            <a:r>
              <a:rPr lang="es-MX" dirty="0" smtClean="0"/>
              <a:t>Contar los objetos de una colección una sola vez haciendo corresponder el objeto con el número. </a:t>
            </a:r>
          </a:p>
          <a:p>
            <a:pPr algn="ctr"/>
            <a:endParaRPr lang="es-MX" dirty="0"/>
          </a:p>
        </p:txBody>
      </p:sp>
      <p:pic>
        <p:nvPicPr>
          <p:cNvPr id="4" name="Picture 3" descr="G:\DCIM\302PHOTO\SAM_2779.JPG"/>
          <p:cNvPicPr>
            <a:picLocks noChangeAspect="1" noChangeArrowheads="1"/>
          </p:cNvPicPr>
          <p:nvPr/>
        </p:nvPicPr>
        <p:blipFill>
          <a:blip r:embed="rId3" cstate="print"/>
          <a:srcRect/>
          <a:stretch>
            <a:fillRect/>
          </a:stretch>
        </p:blipFill>
        <p:spPr bwMode="auto">
          <a:xfrm>
            <a:off x="3779912" y="2852936"/>
            <a:ext cx="5112568" cy="3834426"/>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8"/>
            <a:ext cx="8229600" cy="5760640"/>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Con frecuencia los niños pequeños confunden área con perímetro pues piensan que la frontera es lo mismo que el encerramiento.  </a:t>
            </a:r>
          </a:p>
          <a:p>
            <a:pPr algn="just">
              <a:buNone/>
            </a:pPr>
            <a:endParaRPr lang="es-MX" b="1" dirty="0" smtClean="0"/>
          </a:p>
          <a:p>
            <a:pPr algn="just"/>
            <a:endParaRPr lang="es-MX" b="1" dirty="0" smtClean="0"/>
          </a:p>
          <a:p>
            <a:pPr algn="ctr">
              <a:buNone/>
            </a:pPr>
            <a:endParaRPr lang="es-MX" b="1" dirty="0" smtClean="0"/>
          </a:p>
          <a:p>
            <a:pPr algn="ctr">
              <a:buNone/>
            </a:pPr>
            <a:endParaRPr lang="es-MX" b="1" dirty="0" smtClean="0"/>
          </a:p>
          <a:p>
            <a:pPr algn="ctr">
              <a:buNone/>
            </a:pPr>
            <a:endParaRPr lang="es-MX" b="1" dirty="0" smtClean="0"/>
          </a:p>
          <a:p>
            <a:pPr algn="ctr">
              <a:buNone/>
            </a:pPr>
            <a:r>
              <a:rPr lang="es-MX" b="1" dirty="0" smtClean="0"/>
              <a:t>Frontera-</a:t>
            </a:r>
            <a:r>
              <a:rPr lang="es-MX" b="1" dirty="0" err="1" smtClean="0"/>
              <a:t>Perimetro</a:t>
            </a:r>
            <a:r>
              <a:rPr lang="es-MX" b="1" dirty="0" smtClean="0"/>
              <a:t>     Encerramiento- Área</a:t>
            </a:r>
            <a:endParaRPr lang="es-MX" b="1" dirty="0"/>
          </a:p>
        </p:txBody>
      </p:sp>
      <p:pic>
        <p:nvPicPr>
          <p:cNvPr id="54274" name="Picture 2" descr="http://noelleacheson.files.wordpress.com/2010/07/silueta-pajaro.jpg"/>
          <p:cNvPicPr>
            <a:picLocks noChangeAspect="1" noChangeArrowheads="1"/>
          </p:cNvPicPr>
          <p:nvPr/>
        </p:nvPicPr>
        <p:blipFill>
          <a:blip r:embed="rId2" cstate="print"/>
          <a:srcRect/>
          <a:stretch>
            <a:fillRect/>
          </a:stretch>
        </p:blipFill>
        <p:spPr bwMode="auto">
          <a:xfrm>
            <a:off x="3491880" y="2636912"/>
            <a:ext cx="2752725" cy="1838325"/>
          </a:xfrm>
          <a:prstGeom prst="rect">
            <a:avLst/>
          </a:prstGeom>
          <a:noFill/>
        </p:spPr>
      </p:pic>
      <p:cxnSp>
        <p:nvCxnSpPr>
          <p:cNvPr id="6" name="5 Conector recto"/>
          <p:cNvCxnSpPr/>
          <p:nvPr/>
        </p:nvCxnSpPr>
        <p:spPr>
          <a:xfrm flipV="1">
            <a:off x="3419872" y="2564904"/>
            <a:ext cx="288032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6300192" y="2636912"/>
            <a:ext cx="72008" cy="2232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347864" y="2708920"/>
            <a:ext cx="72008" cy="2376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V="1">
            <a:off x="3491880" y="4941168"/>
            <a:ext cx="2808312" cy="14401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SECUENCIAS</a:t>
            </a:r>
            <a:endParaRPr lang="es-MX" b="1" dirty="0"/>
          </a:p>
        </p:txBody>
      </p:sp>
      <p:sp>
        <p:nvSpPr>
          <p:cNvPr id="3" name="2 Marcador de contenido"/>
          <p:cNvSpPr>
            <a:spLocks noGrp="1"/>
          </p:cNvSpPr>
          <p:nvPr>
            <p:ph idx="1"/>
          </p:nvPr>
        </p:nvSpPr>
        <p:spPr>
          <a:xfrm>
            <a:off x="457200" y="1600200"/>
            <a:ext cx="8229600" cy="4781127"/>
          </a:xfrm>
        </p:spPr>
        <p:style>
          <a:lnRef idx="2">
            <a:schemeClr val="accent5"/>
          </a:lnRef>
          <a:fillRef idx="1">
            <a:schemeClr val="lt1"/>
          </a:fillRef>
          <a:effectRef idx="0">
            <a:schemeClr val="accent5"/>
          </a:effectRef>
          <a:fontRef idx="minor">
            <a:schemeClr val="dk1"/>
          </a:fontRef>
        </p:style>
        <p:txBody>
          <a:bodyPr>
            <a:normAutofit/>
          </a:bodyPr>
          <a:lstStyle/>
          <a:p>
            <a:pPr algn="just"/>
            <a:r>
              <a:rPr lang="es-MX" b="1" dirty="0" smtClean="0"/>
              <a:t>Partir  de un modelo dado continuando este siguiendo patrones o identificando elementos faltantes.</a:t>
            </a:r>
          </a:p>
          <a:p>
            <a:pPr algn="just"/>
            <a:endParaRPr lang="es-MX" b="1" dirty="0"/>
          </a:p>
        </p:txBody>
      </p:sp>
      <p:pic>
        <p:nvPicPr>
          <p:cNvPr id="55298" name="Picture 2" descr="http://2.bp.blogspot.com/-1cUuUtGdeuc/T6g7JXtWKJI/AAAAAAAAB38/9Q7f7nT3w_E/s1600/029.jpg"/>
          <p:cNvPicPr>
            <a:picLocks noChangeAspect="1" noChangeArrowheads="1"/>
          </p:cNvPicPr>
          <p:nvPr/>
        </p:nvPicPr>
        <p:blipFill>
          <a:blip r:embed="rId3" cstate="print"/>
          <a:srcRect/>
          <a:stretch>
            <a:fillRect/>
          </a:stretch>
        </p:blipFill>
        <p:spPr bwMode="auto">
          <a:xfrm>
            <a:off x="4211960" y="3068960"/>
            <a:ext cx="4320480" cy="3240360"/>
          </a:xfrm>
          <a:prstGeom prst="rect">
            <a:avLst/>
          </a:prstGeom>
          <a:noFill/>
        </p:spPr>
      </p:pic>
      <p:pic>
        <p:nvPicPr>
          <p:cNvPr id="55300" name="Picture 4" descr="http://image.casadellibro.com/libros/0/adornos-y-bisuteria-para-ninos-con-fimo-con-patrones-para-realiz-ar-29-proyectos-9788498742664.jpg"/>
          <p:cNvPicPr>
            <a:picLocks noChangeAspect="1" noChangeArrowheads="1"/>
          </p:cNvPicPr>
          <p:nvPr/>
        </p:nvPicPr>
        <p:blipFill>
          <a:blip r:embed="rId4" cstate="print"/>
          <a:srcRect/>
          <a:stretch>
            <a:fillRect/>
          </a:stretch>
        </p:blipFill>
        <p:spPr bwMode="auto">
          <a:xfrm>
            <a:off x="1187624" y="3501008"/>
            <a:ext cx="2081653" cy="273390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normAutofit fontScale="90000"/>
          </a:bodyPr>
          <a:lstStyle/>
          <a:p>
            <a:r>
              <a:rPr lang="es-MX" b="1" dirty="0" smtClean="0"/>
              <a:t>FORMA</a:t>
            </a:r>
            <a:br>
              <a:rPr lang="es-MX" b="1" dirty="0" smtClean="0"/>
            </a:br>
            <a:r>
              <a:rPr lang="es-MX" b="1" dirty="0" smtClean="0"/>
              <a:t>GEOMETRIA</a:t>
            </a:r>
            <a:endParaRPr lang="es-MX" b="1" dirty="0"/>
          </a:p>
        </p:txBody>
      </p:sp>
      <p:sp>
        <p:nvSpPr>
          <p:cNvPr id="3" name="2 Marcador de contenido"/>
          <p:cNvSpPr>
            <a:spLocks noGrp="1"/>
          </p:cNvSpPr>
          <p:nvPr>
            <p:ph idx="1"/>
          </p:nvPr>
        </p:nvSpPr>
        <p:spPr>
          <a:xfrm>
            <a:off x="323528" y="1600200"/>
            <a:ext cx="8568952" cy="4925144"/>
          </a:xfrm>
        </p:spPr>
        <p:style>
          <a:lnRef idx="2">
            <a:schemeClr val="accent5"/>
          </a:lnRef>
          <a:fillRef idx="1">
            <a:schemeClr val="lt1"/>
          </a:fillRef>
          <a:effectRef idx="0">
            <a:schemeClr val="accent5"/>
          </a:effectRef>
          <a:fontRef idx="minor">
            <a:schemeClr val="dk1"/>
          </a:fontRef>
        </p:style>
        <p:txBody>
          <a:bodyPr/>
          <a:lstStyle/>
          <a:p>
            <a:endParaRPr lang="es-MX" dirty="0"/>
          </a:p>
        </p:txBody>
      </p:sp>
      <p:pic>
        <p:nvPicPr>
          <p:cNvPr id="56322" name="Picture 2" descr="http://www.definicionabc.com/wp-content/uploads/Figura-Geom%C3%A9trica.jpg"/>
          <p:cNvPicPr>
            <a:picLocks noChangeAspect="1" noChangeArrowheads="1"/>
          </p:cNvPicPr>
          <p:nvPr/>
        </p:nvPicPr>
        <p:blipFill>
          <a:blip r:embed="rId3" cstate="print"/>
          <a:srcRect/>
          <a:stretch>
            <a:fillRect/>
          </a:stretch>
        </p:blipFill>
        <p:spPr bwMode="auto">
          <a:xfrm>
            <a:off x="539552" y="2780928"/>
            <a:ext cx="3744416" cy="3744416"/>
          </a:xfrm>
          <a:prstGeom prst="rect">
            <a:avLst/>
          </a:prstGeom>
          <a:noFill/>
        </p:spPr>
      </p:pic>
      <p:pic>
        <p:nvPicPr>
          <p:cNvPr id="56324" name="Picture 4" descr="http://3.bp.blogspot.com/_uvX8CnrJOvc/TTYxAHtCcyI/AAAAAAAAAFM/hmhvswbWtaY/s1600/Figuras+geometricas+en+mitades+04428.jpg"/>
          <p:cNvPicPr>
            <a:picLocks noChangeAspect="1" noChangeArrowheads="1"/>
          </p:cNvPicPr>
          <p:nvPr/>
        </p:nvPicPr>
        <p:blipFill>
          <a:blip r:embed="rId4" cstate="print"/>
          <a:srcRect/>
          <a:stretch>
            <a:fillRect/>
          </a:stretch>
        </p:blipFill>
        <p:spPr bwMode="auto">
          <a:xfrm>
            <a:off x="4355976" y="1772816"/>
            <a:ext cx="4271242" cy="3325467"/>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s-MX"/>
          </a:p>
        </p:txBody>
      </p:sp>
      <p:sp>
        <p:nvSpPr>
          <p:cNvPr id="5" name="4 Marcador de contenido"/>
          <p:cNvSpPr>
            <a:spLocks noGrp="1"/>
          </p:cNvSpPr>
          <p:nvPr>
            <p:ph sz="half" idx="1"/>
          </p:nvPr>
        </p:nvSpPr>
        <p:spPr>
          <a:xfrm>
            <a:off x="457200" y="188640"/>
            <a:ext cx="4038600" cy="5937523"/>
          </a:xfrm>
        </p:spPr>
        <p:txBody>
          <a:bodyPr>
            <a:normAutofit fontScale="85000" lnSpcReduction="20000"/>
          </a:bodyPr>
          <a:lstStyle/>
          <a:p>
            <a:pPr algn="just">
              <a:buFont typeface="Wingdings" pitchFamily="2" charset="2"/>
              <a:buChar char="Ø"/>
            </a:pPr>
            <a:r>
              <a:rPr lang="es-MX" b="1" dirty="0" smtClean="0"/>
              <a:t>La comprensión inicial de la geometría en un niño ocurre como un conocimiento físico del espacio.</a:t>
            </a:r>
          </a:p>
          <a:p>
            <a:pPr algn="just">
              <a:buFont typeface="Wingdings" pitchFamily="2" charset="2"/>
              <a:buChar char="Ø"/>
            </a:pPr>
            <a:r>
              <a:rPr lang="es-MX" b="1" dirty="0" smtClean="0"/>
              <a:t>Las figuras espaciales o tridimensionales se enseñan primero, porque estas formas se pueden encontrar en el medio ambiente.</a:t>
            </a:r>
          </a:p>
          <a:p>
            <a:pPr algn="just">
              <a:buFont typeface="Wingdings" pitchFamily="2" charset="2"/>
              <a:buChar char="Ø"/>
            </a:pPr>
            <a:r>
              <a:rPr lang="es-MX" b="1" dirty="0" smtClean="0"/>
              <a:t>Las figuras planas, como los círculos y los cuadrados, con frecuencia se encuentran en los libros de imágenes, aunque también se suelen encontrar dichas formas en los artículos del hogar que rodean al niño.</a:t>
            </a:r>
            <a:endParaRPr lang="es-MX" b="1" dirty="0"/>
          </a:p>
        </p:txBody>
      </p:sp>
      <p:sp>
        <p:nvSpPr>
          <p:cNvPr id="6" name="5 Marcador de contenido"/>
          <p:cNvSpPr>
            <a:spLocks noGrp="1"/>
          </p:cNvSpPr>
          <p:nvPr>
            <p:ph sz="half" idx="2"/>
          </p:nvPr>
        </p:nvSpPr>
        <p:spPr>
          <a:xfrm>
            <a:off x="4648200" y="188640"/>
            <a:ext cx="4038600" cy="5937523"/>
          </a:xfrm>
        </p:spPr>
        <p:txBody>
          <a:bodyPr>
            <a:normAutofit fontScale="85000" lnSpcReduction="20000"/>
          </a:bodyPr>
          <a:lstStyle/>
          <a:p>
            <a:pPr algn="just">
              <a:buFont typeface="Wingdings" pitchFamily="2" charset="2"/>
              <a:buChar char="Ø"/>
            </a:pPr>
            <a:r>
              <a:rPr lang="es-MX" b="1" dirty="0" smtClean="0"/>
              <a:t>Lo importante aquí es que el niño mediante la observación establezca comparaciones de semejanza y diferencia entre cuerpos y figuras geométricas.</a:t>
            </a:r>
          </a:p>
          <a:p>
            <a:pPr algn="just">
              <a:buFont typeface="Wingdings" pitchFamily="2" charset="2"/>
              <a:buChar char="Ø"/>
            </a:pPr>
            <a:r>
              <a:rPr lang="es-MX" b="1" dirty="0" smtClean="0"/>
              <a:t>El estudio de la geometría de movimiento, incluye los conceptos: deslizar, rotar y girar por que las formas se mueven en el espacio ya sea deslizándose, girando o rotando. Con ello los niños pueden crear diferentes diseños (tangram o rompecabezas.</a:t>
            </a:r>
          </a:p>
          <a:p>
            <a:pPr algn="just"/>
            <a:endParaRPr lang="es-MX" b="1" dirty="0" smtClean="0"/>
          </a:p>
          <a:p>
            <a:pPr algn="just"/>
            <a:endParaRPr lang="es-MX"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endParaRPr lang="es-MX"/>
          </a:p>
        </p:txBody>
      </p:sp>
      <p:sp>
        <p:nvSpPr>
          <p:cNvPr id="6" name="5 Marcador de contenido"/>
          <p:cNvSpPr>
            <a:spLocks noGrp="1"/>
          </p:cNvSpPr>
          <p:nvPr>
            <p:ph idx="1"/>
          </p:nvPr>
        </p:nvSpPr>
        <p:spPr>
          <a:xfrm>
            <a:off x="457200" y="332657"/>
            <a:ext cx="8229600" cy="6192687"/>
          </a:xfrm>
        </p:spPr>
        <p:style>
          <a:lnRef idx="2">
            <a:schemeClr val="accent5"/>
          </a:lnRef>
          <a:fillRef idx="1">
            <a:schemeClr val="lt1"/>
          </a:fillRef>
          <a:effectRef idx="0">
            <a:schemeClr val="accent5"/>
          </a:effectRef>
          <a:fontRef idx="minor">
            <a:schemeClr val="dk1"/>
          </a:fontRef>
        </p:style>
        <p:txBody>
          <a:bodyPr/>
          <a:lstStyle/>
          <a:p>
            <a:endParaRPr lang="es-MX" dirty="0"/>
          </a:p>
        </p:txBody>
      </p:sp>
      <p:pic>
        <p:nvPicPr>
          <p:cNvPr id="57346" name="Picture 2" descr="http://www.juegotangram.com.ar/tipostangram/VariantesImagFull/fletcher.jpg"/>
          <p:cNvPicPr>
            <a:picLocks noChangeAspect="1" noChangeArrowheads="1"/>
          </p:cNvPicPr>
          <p:nvPr/>
        </p:nvPicPr>
        <p:blipFill>
          <a:blip r:embed="rId2" cstate="print"/>
          <a:srcRect/>
          <a:stretch>
            <a:fillRect/>
          </a:stretch>
        </p:blipFill>
        <p:spPr bwMode="auto">
          <a:xfrm>
            <a:off x="2843808" y="476672"/>
            <a:ext cx="5544616" cy="6162675"/>
          </a:xfrm>
          <a:prstGeom prst="rect">
            <a:avLst/>
          </a:prstGeom>
          <a:noFill/>
        </p:spPr>
      </p:pic>
      <p:pic>
        <p:nvPicPr>
          <p:cNvPr id="57348" name="Picture 4" descr="https://encrypted-tbn0.gstatic.com/images?q=tbn:ANd9GcTqWns9vDNCqzQR5pcxz3GEry9XG3BAPoZN9jY4LD1d6JfNGdHlMHOjxBaS"/>
          <p:cNvPicPr>
            <a:picLocks noChangeAspect="1" noChangeArrowheads="1"/>
          </p:cNvPicPr>
          <p:nvPr/>
        </p:nvPicPr>
        <p:blipFill>
          <a:blip r:embed="rId3" cstate="print"/>
          <a:srcRect/>
          <a:stretch>
            <a:fillRect/>
          </a:stretch>
        </p:blipFill>
        <p:spPr bwMode="auto">
          <a:xfrm>
            <a:off x="755576" y="2492896"/>
            <a:ext cx="1924050" cy="237172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SIMETRIA</a:t>
            </a:r>
            <a:endParaRPr lang="es-MX" b="1" dirty="0"/>
          </a:p>
        </p:txBody>
      </p:sp>
      <p:sp>
        <p:nvSpPr>
          <p:cNvPr id="3" name="2 Marcador de contenido"/>
          <p:cNvSpPr>
            <a:spLocks noGrp="1"/>
          </p:cNvSpPr>
          <p:nvPr>
            <p:ph idx="1"/>
          </p:nvPr>
        </p:nvSpPr>
        <p:spPr>
          <a:xfrm>
            <a:off x="457200" y="1600201"/>
            <a:ext cx="8229600" cy="2116832"/>
          </a:xfrm>
        </p:spPr>
        <p:style>
          <a:lnRef idx="2">
            <a:schemeClr val="accent5"/>
          </a:lnRef>
          <a:fillRef idx="1">
            <a:schemeClr val="lt1"/>
          </a:fillRef>
          <a:effectRef idx="0">
            <a:schemeClr val="accent5"/>
          </a:effectRef>
          <a:fontRef idx="minor">
            <a:schemeClr val="dk1"/>
          </a:fontRef>
        </p:style>
        <p:txBody>
          <a:bodyPr/>
          <a:lstStyle/>
          <a:p>
            <a:pPr algn="just"/>
            <a:r>
              <a:rPr lang="es-MX" dirty="0" smtClean="0"/>
              <a:t>Añade equilibrio a un diseño y es agradable a la vista. Las líneas de simetría se encuentran cuando un objeto, una imagen o un diseño pueden separarse en dos mitades idénticas.</a:t>
            </a:r>
            <a:endParaRPr lang="es-MX" dirty="0"/>
          </a:p>
        </p:txBody>
      </p:sp>
      <p:sp>
        <p:nvSpPr>
          <p:cNvPr id="59394" name="AutoShape 2" descr="data:image/jpeg;base64,/9j/4AAQSkZJRgABAQAAAQABAAD/2wCEAAkGBxQSEhUUExQWFRUXGRsaFxgYGRogGRkhHBYZFx0eHBgaHCggGB4lGxwbITEiJikrLi4uGB8zODMuNygtLisBCgoKDQ0OFA0PFC0cFSU3NyssNCw0LDcsNzcsNy8tOCssLCwsKywuMjc3LSsrLCstOCsuKywsKys3NyswLCsrK//AABEIAM0A9gMBIgACEQEDEQH/xAAbAAADAAMBAQAAAAAAAAAAAAAABQYBAwQCB//EAEoQAAIBAwIDBQQGBwQJAgcAAAECAwAEERIhBRMxBiJBUWEUIzJCM1JicYGRJENydIKhs1NzkpMVFjRUY4OistEHsURko6TBwvD/xAAXAQEBAQEAAAAAAAAAAAAAAAAABAIB/8QAHxEBAAICAwADAQAAAAAAAAAAAAEDArEyM3ERIkEh/9oADAMBAAIRAxEAPwD7jRSvi3H7e2+lkCnGdIBZsZxnSoJC52z0pG3/AKi2fgxP8UK/yklU0FhRUnB2/tXO2fweBv5JKaYw9p4G8JgPMwTaf8YQr/Ogd0Ustu0NrI2lLiIv9XWuofepOR+VMgaDNFFFAUUUUBRRXPeX0cQBldIwSAC7BQSegyT1PlQdFFYDZrNBg0j7NXbySXgdiwS4Kpn5V0IcD8SaeVOdkvpb/wDem/px1jKftipqxiarZmP78RuFJRRRW0workvuJRQgGWRUB6aiBnAyfyG58hvXXQFFFFAUUUUBRWM1yX/FYYBmaaOIecjqv/cRQdlFJpO01uBlTJIPOOGV1/xIhX8c0uue3VuhxpcnyLwKfykmU0FVRUe/bxANRt5QuQM8y38SFG4mxuSAN+pFbY+3cGoLJHNEx2AZVYn9lYnZm/AGgq6K0WV4kyB42DqehB22OD9xB2I8CKKCJ4qjTXU1t7tRLKcO6Fu/DbWssaDS6EbvLJkNnuNgitclqsqRoqyR3YleNc3U5jjkiQvzMFiJBpwwDKch8HAzXfxiNlu8qjOElguWCDLEGKe2bSPmI0pkeRrjM5iu4Fljfmu011pRCcsychIww7h0RHvnUACF+sK6Orhfa1geTxKDkTL1YZeFwNtanGVQ9cnIGcFgcgdHFuGWty9uFjhKyMzGRFTLBF1BVkXcaiQSQd1Vh41ntC0tzbyILKUOUbluz2+UcqQrribKkHfIINR68uR1nOi11hJ4QzPDsUCFmnjJQvrLDMiNqDLg7muD6DcdmoHGDrA+rzHKf5TEx/8ATSxexvKx7NO0WOgA0L/htzGhPqyt+Ncdrf3qjuu7r9ZooZ1P3Pbyxt+aVv8A9ZbkdYlPq0F6g/lA4/nQa24ne28oiYi4OksRp1MFzgFniRTGCcgDlOTg77Gmlh2uhbIlBhI2JYgoD6uPo/ukCH0rR2V4g0090ZECP7rYCQZXSwGObGjfGJPlx69a88Wj9slaKFFHLOmS5YHMZ2zHEVIZnx1OdK5AOo5UBUo4IBG4PQ16qOj7NXFqubWdmx1Vgg1HqTpUCMk+gQn64rqsO1YB0XK8lhgFt9AySBrB70OSNi2UJwFdqCnrg4twtJ1AYlSpyjqcOhwRlSdjsSCpBUgkEEHFdwNZoJLg1y1pKLaXAQ4CY2QZOFKDPdjY93R+rfCjuumKwGlHabh3OhOF1OmWUZxq27yZ8NS5GfA6T1ArPZriHOhGW1MuAW+sCoZHx4akKk+R1DwoG1TnZL6W/wD3pv6cdUdTnZL6W/8A3pv6cdYy5Yqqeq7yNwpK5OJ3whjLnfGwA6sTsFGfEn8BuTsK6jUnf/pd2sXWJNWryIGBIfxYiEegnraV54Xwg3RM1wdSOPh8JR9rx5HULF0YEu+otha4UKMVmgKK4eJ8VjgALndjhFAy7nGcKo3bbc+AAJOACanRfXd79DiGI/ODknx+k6N90WR/xQaCh4jxeKDAkcBjuEALO33IuWP4Cp6ftNPKG9kgLYB3OHOx6aVdYgfQzBh4rWH7E476SlpOrLKqtDIf+InxN6MWJHrTzgXEhKGRk5UsRCyxfUOMgqcAOjDdWHXcbEEAJ+w4bcXiLI922hjnSC4IxsVxHytJBBBWQSYIINMrLsdBH0Mmc5LKwiJ+824jLfecmk1hxidOaIo/dmecqTb3D5zM2Tqj7uCwY5z4jNdMnEr8+DKPs2yg/wCKa6A/lQdnaLs7bciSTlRiSJTIkrKGZWQFgSzZZh4EE7gmuq67Q21uoDEK+kMYoxl128VX4BnbU2B61IX7GfMc9wGzvy5Jg77YP+yWQXmeGxc1r4DE5lt1jgWSMmW5TUIogyYWFQyKN2DkyHI1JqQE5LYDtvr2e7U3M8IjsYPeLEzOJJjkd/K4xoG6jdSxyCcKw239nGWuJFCQQWZyz8sO7yIqy5AkyoCZUDYsWzgrgZZdqb+T2ScTQNGuhjzVZHVCN1ZlyrkBgDhVJNcckU0sLhYHxecqXS2AYHPL5gkUkHT3NQxkk6hgbZBz2QkkZJTKoV+YCyjorNDE7gf8wtWa3dmmzEzn9ZLK49QZWCH/AABaKBb2vtGLxaCAXV4sHOliNNwquRvoYQuh9JDSaawWRLR7fVFHdYaJCc+zzchpo5It+4MKyOg7rBum7aq3tMg5BcnAiZJCfII4Zv8Ao1D8amY0FsiQrcwy3FvG0NqhGhdegAa2LENLoAGMrsTsM5AVHCrv2q0jkIKc6JWI8VLoMjPoTj8Knex9xy5BHKArNEkI8g9sGSSPfwIIlUfMrsfCt3ZW1aa2jXmvFFGoi5KEiVSg0lZpfi1+J0aRvsWBBK244REbmaIJ3ZLq3jcFmbIjgNyWJYk6mxo1ddIAztQVlx2ctHbU1tAW+ty11f4gM/zrW/Zu38Ocn7FzcIPySUCsjstZf7rB/lr/AOKP9VrL/dLf/KT/AMUE/wBpAvDQbqFnYlHiYSTSSZZhqgJaVmIAlATbbExPhVZwfh628McSdEXGT1Y9WZj4szZYnxJJpLx7s5w72eRZoreFHQqX0xoVyMZViNiOo9QK6OyXGxPHoY++iwr90qHGSqyoG3McmkkHffIySDQdvGeImLQqJzJZSVjTOASAWLM2DpRQMk4PgACSAV6dl1kxJdSPNPgjWGZFj1YysUathFOMHOpmAwxYbVu4anNup5m35ZEEfoNKySEerOQp/uhTygiTHPwwag3NtQVXScApk6QQAO5uVGF7nTCxgEml4NxeO5TVGTkY1KfiUkZAI9RuCMhhuCRvXNxttctvAPF+a/osOGH5ymMfnSbtNw02v6Vb5VgyqUUZ3kkVO6uRqUswLR53+JdL7sFlUpEPZb3B2jl2X7nfIH8M7sPuul8qadnuOpdL9WRQC6ZzjOcMpwNSHBw2B0IIDKyjx2ssObASAS0eWGn4iMFXC/a0klftBD4UDrNTnZL6W/8A3pv6cdM+A8Q58KPkEkYYr8JI2JX7J+IHxVgfGlnZL6W//em/px1jLliqp6rvI3Btxq+5MLOMatlQHoWYhVz5DJBJ8ACfCl3ZCx0Rcw5JkAKlvi0AdzV9pstIR9aVq4+PfpVzHbDdFyZPxXDA/wDKYIR/80pHw1UjatpWc1K8Y7WgNyrYCSRm0B+sYbVpONxr0nY7hQe6W1d2uDtBx97h1t7f6N2VGkGcEM2jJIIIizkZBDSEEKQoZw3uuACK0dIRmRdLqcAFmiIdBsAFXKhQoAABwBQaOH9kgxZ7tue7jDBjlCPJtgHH2dKx9CEByx2S2j2AMkJZ7ZQTJASzNGBkl4CSWwB1iJIwO7pIwz6wu1mjSRDlXUMp9CMitzCgxFIGAIIIIBBHQg7gipLtxf8AsbwXCECSQtajJwpMis8WrzCyoN/ASP5mmnZleUstv8sEhSP9hlWVB/CH0D0QUkuOJ29zdrJMQtvb6uQ8ikRTSODGziQjQVQZRQTklmOMBSQY8O4JYpGiAo2lQM8097AAJOH3JO59TXQOA2GQTBbMR0LKjH82ya7V4VbMMiCFh4HloR+eKx/oK1/3aD/KT/xQepLmC3jZsxxxoMnTgAAeQH8h41N9loWe41sunlLMWX6r3Uyz8s/aSNULDzk9K6+0/BbeKAzRwQpJCySqyxqD3HUkZA8Vyv8AFWrs/wADhIuNK6GW5mAkjYq5y2vdl+PBYr3s/CM5oMdtnYldOCIV5gVhlea8qRQO4z3kjJdyvmqnqopXxbhqW8gEagywxG5kuHGbiZ9RSNOZ1Ad86h0C4VQAdt19dfpLxTypLbrG0M7FSrMZVDJEAg97MMFu5jCyHK5KmtkUAlmiPPaYs8cbBo9DosGq5PMU4JcsY8nSuzDbegreGWKwxRxjfloqA/sqB/PFFdgooNN7biSN423DqVP3MCD/AO9RfAoMiKGUCSC7idpI2+SZNPNxt8Lku2/wsuR12ujUJL7mZm9oig5Us8a8xSdpxDc6lAIyVyw32wd/UM9lneO4TLa9ftFvI+cmRrWXTDI3gX5OtXbqSq+Qxnjrj2wrE3vJOWUYBisc8OplWRlBCiWJmU+IC+ornhj1XkMMDhYBbsYpwwJlMkhe4ZCO68xKoS3y65G8RT7jlqlvBE6KAlvKkhHkuSsjE9SQrs5J3ODQeeG3V5dokqtFbRsCdOgyy4yR8etUU7ZxpaupeAswPNu7qQHwDrGB6AwIjAfjn1rx2Yblme2J3hlZl9Y5maaMj0GWT74jT6gV2XALeJg6RLrH6xsvJ/mOS/8AOvHGuEmQrLEwS4izy3I2IONUbgbtG2BkdQQCNxTevLMPE0E52MvtQnjkQxTLNIzxsRqAdtSsCPjQg4DDY6T0IIDji3Ekt4zJIcKMDAGWYk4VVUbszEgBR1JpDxmeK5I9mDS3EeeXNDgLEfEPMe4V+tH3ifq7ZrltGaKZZOKY5gOIZVGLRNQ093JJikPQtJ11YU4JFA84FZyannnGJZcd0EERIudMYPiRksx8WY+AFaeOSiaeC1Xc6knm69xInDpnHi8yoAD1CyfVNZvOOa2aG0AmmGzN+qh2zmRxtnG/LB1HI6DcdvB+FrAp3LyOdUkjfFI2MZOOgA2CjYDYUE72tsTbEXkGQyuNaqpOeYyoW0jcgnTrUfFgMO+ozQcE4slzHqXYjAZc50nAPUfEpBBDdCCDWjtc36K6Z70hSNfPU7qox+efwNJ+NWj2c4uYBlWOmRAQASzZ077AMxOk/LI31ZHwHVYQtaXrRgfo9yC8Z+pKoyyfcyd5fIRldgorRwjiCW44lK+dKXLHAGSfdxgKoHVicADxJFMuLXkMlm05JMYTmqRs4K95dOd1fVsAfHYjqKkuycTrdyC5k5mZmxkAIJ1jjbIAGCSrMFB6cvIGd6xlyxVU9N3kbhV9k+GvHGZZ8e0THXKBuEySwjB8Qmoj7yfDACbtXx15XFpbjOpxFI++Ms2llGCO6u+s5BOCinOto2XazjLR6YIT76THT4lDEqNPk7kEKTsAkjnIjIrmfhK2aWznHcuEMrDOO9G8AxnoitIoGfDJJJJJ2ldl32fCWjRwDMqlJVZiAZJYmV11kDADFFQgDAXugAACmvCOJJcxLLGTpYdDsykHDKw6qysCpB6EGu0UhvuHSQyNPajJY5mhzhZdsalPRJQABnowGG8GAa1f2GUhv9lmfKt4QSOd1PlG7HIPysxHQrihLVPzdpLR42WQ5J7jW7oTMSQe5yMamyM9AQRvnG9JBwW7ZdLKzWWcizaQc4rgYVpfhZM59yW6bFyO5QdECSX09wIyUs3ZA8oO84WMKyREdEJyrSeIBC9dS2EcCqoQABQAAoAAAAwAB0xjwpfw7jMDkRqeW4H0TjQ4A8kbGR6rketNM0CeXsvanJWLlE7loWeFifMtCykmsHgkinMd5cKB8rcuRT95kQv+TinVYJoIfjd7cKxhueXJFEqXEjRKyvKBIVjhETMwUmRVJbXggEaRkkMeC3ohsZXO8sYllnTBBWRtUzLhgCBk4BI3ABGaX3b+0SSsP188VtH6x20jSTN6DVz1z0OlfOnvaKzTQ0+tYmjRsyN8BTBLJL9aMjPqOo3oJnhy+yJPK4WR7O0V12GXklSSeeXP/FcKD5cs+dNuzvDTHdMXYySrCrSyH55Jmw2B0VQsKBVHQY9TU/a3CmzVZ5RbTm3aGVXQyHkZcQvOFw0eIyWDOVGXkyPKt7Lx/TvktmUoCepEKLD/ANyMfxNA+ooooCojjo5VzNOhw8Ps82frI7NBMhHiCkakeTKp8Kt6k+1Nm0kwSPTqkgb4jhWMNxBIFJwcAhnGcHrQcXanhASbVAAjypJJgbATQKHjl26EjVE/11cA7Cn13xhWhjCJzZJ0ykXQEMoyXJHcjAYZYjxwASQDNcU4oHjnuOdA84jMMaxuGjtUlYBpZGHeYZCs7YAAjAHzMaPhPD47OAs76iqLzJW8Qi4AA+VAOijz8SSSE5FFPZyxA+9kQGOM5wtzCcNyQ7HCzxMO5zD31z3ss5R/B2lMqq0FrcSg57xEcajBwcmV1JGdsqGHlmuLibzO1rNIeTF7QoERG41xyxI0rHo2t0wo6Ejcnow7EkCxt0xhoo1hdfqvEojdfwZT9+x8aDIW/l6m3tlz4a5nI+8iNUP4OKyvZqNt7hpLo/8AGYFOufoVCxD79OfWmd5exxIXkdY0HVnIAH4mlR4rPPtaxYX+3nDKn8EWzyfjoXyJoGd1dxQR6nZY0XAySAB5AevgAKTS86+BUK1vbN8TOMTzKeqqh3gUjALN38agFQ4au2x4GiuJZWaeYdJJMd30jUd2IfsjJ8Sa6eJcTit11SMFBOANyzH6qKMs7egBNAqi4A1r/sLrGn+7uCYfXQR34SfTK+OjNKm/9QlUMGt5NSOY3cMnsqsF1Em6JACdV1FRuCMbU39mnu/pdUEB/VKfeyD/AIrg+7U/UU5826rWOWtvexqAFiuIeUAMBQ8Gp1UL03ieTp4Q0HrhfDnldLm5dJGAzEkRJhi1DBKsd5XIOOYQNshVXLZdXVusiMjqGRgVZW3DAjBBHiCKUydmowS1uz2zncmEgISTkloSDGxPnpz61gS3sXxJDcr5oTFJ/gfUh/xigTcB4e8d69u51RQjnrkfG0rMqPq1HcBZNQwMyZk+fA6eB2STHiMbjKtcsPIj3cZBB8GBwQRuCBXNedqIob235yyQPMph0SJksSwaMh4yy4DFl6/rB5VzP2gSxi4lO+droqgAJyzRxhc4GcZ61jLliqp6bvI3Dv7E2Ejg3VwdUrEqDtjKnQ7hQTjVp0qM7Io6F3Bqrq3WRGR1DKwKspGQQRggjxBFTHAeJStbxLawa0CqBLNKihtt20x62yTkkELuaYHhNxL9PckL/Z24MYPoZSTIfvUpW0pRecTk4cREri7U/BAWY3ijphMBjOoyBl9OPmc1s4f2gnvXkiiAtOWcNzgHnODhikakx4B7uvW4DAgrtThre3sIJZVjVFRWdyq95tIycn4nY4xvkmuPh3Z3NpCk2VnXMhkjOGSWRjJIUbyLs2QcgjYgigyeycYxIjuLodLliGlP2WzgNGfGMBV8QFIBGyLjrRMEvVEJOyzKSbdyTgd87xMdu6+NyArPWP8ASklrtd4MfhcqMJj/AIqjPKP2vgPmvSnXdkX5WVh6FWB/kRQa7uyimXTLGki+TqGH34NLB2faM/o9xNEN+4xEse/2Zcso9EdRXn/Qjwb2biNf7B8mD7kx3of4e79k17j7QqhCXSm2c7AvvEx+xMO6c+AbS3pQY519HjVFBOPFo3aJ/wAInDL+clKuL9pZCrwiKW0fRl5ZeWRErNyw0Yid+fIW2VFB7xXVjIDWAaontcebM4QnuwezkjqJLmeAoB17yqhc/VDKTtQe+GcOmtytxyiYkQRR2/WaCFQveUg4eR2XU69SNIBJTD7e1XEBKsPKIkTly3WB8MnIQFFPpzXRsfYxTeC6kilEU51h9opcAaiASUcDYPgEgjAbB2BG6Xj1mLa7guIj8TOklvth1kC8yRc7R6dIdycKQu/eIyHm54aqwWdqCWW7lxcybaphyJJ5C58eYUCH7LEDAAw87Igeyow6SF5B/wAyV5B/JqlmK6YzDcRyW9nzLiM97mBBbTRBFONMqLzNpAdgqg5PeNpwS35dvDH9SNF/JAKDuooooCp/tLbK8lujZ0ymaBsHBCyW7scHwPuxVBSbtP3Ujm8IJVkby07xyE/dG7N/DQILg87hhmcL7Rac0I4UDL20jwnSB0SXQVKDYiQis8JjLXJscHk2rLMM74VlVoIifHRJzCPIQpXqOFY3eBBNdrFM8pjjEaqjSSG5AkkdlEjKz6goOwKFh0NbLW/EUss6ltDyILqKVcSwMVWNHBHWPAXI3GCWB2IIUvFYo2hcTY5Wk68nAAAySWz3cdc+GM+FQ5guAjza5oEbrcxlec6BcLLPaSRlRhQMuhEhABKqBpWmu/0qflfqYGDS9MSSAakj+5MrI3ryxv3hTxum9BK9m7KPmMJlElzHpYSszOHRwdMkXMZuWDggqvQqdyCCXPEONwQNpkkGsjIjXLSsPsxIC7eHQVGX3C9UrJE12sdszKrW+nTpkEchhcahJIqOvwx9FYL4Yp/2OmiAMSxwxtpEmqEYSZWJAkGe9nIIZWJKnqTkEh0e03c5xFH7NH/aTANIenwQKcLtneRsg9UNdfDOBxQtr70kxGGmlOqQ+YB6Ip+qgVfSmlFAUr7Q8OM8JVGCSqyyROc4V0Opc43Kn4WHirMPGmE0yqCzEKBuSTgAeZJ6UiPF5bnazQaPG4lB5f8Ay02ab78qu/xHpQbLTtNCYObKwhKtoljcjVHJt7vA3ZjkadOdQKlcgitRmubr4A1pB9dwPaHG/wAKHIgHTvPluvcU71xcK4IkXEneQmaZ7ZCJZMF8rK4bTgARjDoMKBTTtU5aNIFJDXLiLIJBCkM8pBG4PKV8HwJFBOcG4RC8sE6qNLykw6iWdo40ciVnYlpGkcK4Yn4BGNsHOXjzBxRsZMdyZQPMxJFLjHrpx+NUVxGFvLVQAFWGfSB0GDbqMD0BIpZwdcjigPTnyf0ErGXLFVT03eRuHPacGVLh4onMEmkS28qdHjyFaOSMnEwjbSMkAhJYwGByabJx54O7eoIhnAnUk27dcZY96A7dH7uSAHaufiY02dvcjZrZY5CfsaAswOOo5RZsfWVT4VSMARvuMb+WK2lT11L7bOsSb28LK8zg913Uho4lI+LSwDv4DSq75bTSiofsnwZ47SKW0k5fMBkML5MDCRzIML1hOCBlNvNWp/YceUuIplMEx6I57r+sUnwyDxwMMB1UUDhlzSKXs9yyXtJPZmO5TGqBjuctDkBTk5JQoT4k09BrNAhTjckW11buuP1sIaWI7+SjmJ5nUmBn4j1phZ3kNyhMbxyocg6SGXyIPr6GuxztXz3iCJfyhlRlJGY2t9K3DR6sCWS5OOTE5B0oO8wGd91AYFsGkD2xkhjZmS3gt3Kc8Js8r6sxww6jsVTONJBJdUprwazEVyiXCqhGo2oUs0bMVzIxkfvvc41ZLb6M6c+8x09jYFXmAqY5I9MIjbBaOONAIxle6QwzJkdS2PlwHXFuHieJkJKk4KuuNSMDlXXIxlWAO+229BjjFgJoXjzpJHdbxRgdSMPVWAP4VD2JN68cs64Ely0Doeirbxu3Kxno9whY/WCqpyMVRnjr8nToX2rmCDl/LzCNWrrnlmPMvnpGPiBFLrVAVmjjilu9UpaabWkaGVdIPK3GGUqPgGAy7tqyaDHalBLJcqwwIrVYk3/3uQxvt6CJAPvarRRUPHGkz7PK0ss0MUqyBA8S2pa60sEGDkuBqGcidcHGKuBQZooooCtdxCHUqwyrAgjzBGCPyrZRQQkSvbpJKhPtFqQtyozi5iRRpkK43lMGlgyj40KEkDZhxOCO4utCsCstnKszD6jMnKY/nLpz9qmfFuHtzFuIcc1V0MpOFlQnOhj4ENurHoSw6M1Ti8HilKi1SIRpnn2c2pe9sE1gau4gDBUwY+8COgoO3hd61jEiyhJIAcNdRMSAzMSzzoSSgZzkuGYAsSdIGabcd4gy6YYcGeXITxCAY1SsPqpn8WKr41L8SWBQXFulrdpJAsqKF0zRzTpAQSoAniZXYDUMq2NgRWvhfDZF1SWj3kqkBUlL24BjTIRY+bGzSIuThmwGzqyc5oLjhnD0giWNM6VHU7liTksx8WZiST4kmpTiMYtb+NhhVZg4/wCc4gnUeSmVrWQ/a1Hxph2b7QtLI0EwIlUZBK6ScY1K6ZIWRdSnYlWVgy7ZAne33G4lu1RcvLBGjOi+CveW0jFm6RqqwZJPQODQfRwaneJ9qlBKW6e0PrWMsDiGNmYIBJNggHUQCqBmGRkDrWY+Fy3QDXUo5Z3EEDERkHB78ow833d1SDupphxDhStbNBEFiGnEeAAsZXvIQo2AVgDgeVByw8B5hD3b+0MDkJjECHw0xZOojwZyx8sdKeBaQWfa22K4lmjhlXuyRO6hkYfEu53HkRsRg1u/1ntz8DNL/dRyP/NFI/nQa+O+6uLWf5dTQOfITadJ/wA1I1/jr1dd7iEC+CQTP+JeFF/lrpT2o4nNNC0K2pDTZWMSyBXJ6hlSPWQFOGLMV04HoKz2f4i73qpNgTrbvHKB01RyxnUv2XV1cehx1BoHPEB+mWp+xOPzER//AFpLw98R8WPlLKf/ALdaoOIR+/tm8mkH5xN/4qYD4t+MEf2k387dRWMuWKqnpu8jcKmK1D2ojI2aIIR96aaRJxRjwmGQfSywRIn95Kqxj8mbJ9AapywRMk7KNz6Ab/8AtXzPhF3cPb2U0SIYLRF5gYMSZGi77Lo6iENpOAd2fYlK2lfS7G2EUaRrsqKqr9ygAfyFYvLKOZCkqK6HqrAEfkfGlUPHZMBntnKkZEkDLLGQdwRjDkY+xWz/AFntvmdk/vIpU/70FBwXqzWKhomaeIsiCCRveAu6ovKmbc7n4ZM/tKBTXhXG4pyVGUkX44pBplTwyUPVcg4YZU42JpdFxBby4QRHMVudbtgjU7IVRQCMsArM5PTITBO+GnFODxXAXmJkrujglXQkYJSRSGQ48iKDm7VykWzKCQZSkQI6jmOIyQfDClm/CtfY+EezrLjBn970xhWHulx4BItC49D5mp7tPcS23KjeQXKc1HwcC4VEbvs2MJIoXPeOjG3xE037D8chl4fE6yDTFEFkJyNPLXBLKd1BC6hnwINB18ct2jdbqFSzxjTIi9ZY85IA8XU95f4l+bNbb3j0aRRyR5mM2BAkeNUpKlgF1EADSCSSQFAJNTkPErq9ZmiVxGCQBzBCo9Gl5byPJ5hAqpnSSWU4XScNjhbluZopJZI0KvKGURyzrzuRKACBLIUV+jAsNhkEg3gt+bdiaSe2F0kTqlvC+SCQQpkZmDSFcsAeWuOY3XNYs7v9Esra2YpJMgVm21xLGvv2IPzh/d75w8gJBwaBardwlLa3t47UfRyOhGrT0khSPSUUHdZNQJxkbYY7LC31jTalTIyBLi+CAasABihG0khOTkZVTuckaSHX2ctI+dI0SKIocwxt1Z3LBrhi5JL5dUQk76oXznaqatFlaLEixoNKIAqjyAGPxrfQFFFFAUUUUBXBxDhMU2C476/C6krIv7LrggenQ+Nd9c3EL1YY2kc4VRknGT9wA3JJ2AG5JFBO8X7PSSLpfl3QAZVaTMc6Bhhis0akE9CO4u6qc5AIX3F41sFD3NxbvsqLcpFJA+4AGqBRoz0GGU7/AAnGK2cV4vMTpkYxZUPyI3VGRCSoa5ujkQgnYLH3sqdJfBxx3PA2a2kuI5Idl1lYMsZgm7Ry3bkyyAgFdinXfO4IFlA3FZkukL20UY0M8bKWmYB1IikG3KUSOvMG7azjSVzVTJ2YtjEIhEqgEsrLtIrHq4k+LWepbOT45rV2PcCJ4QcrBIY0/uyiyxj1xG6rn7NPJJAoyxAA6knA/M0ENwKWSylaFzqiEqxuNgFMv0MyAbKsje7dBsHBKgAmqDjPEHLi2gPv3GS2xECEkcxs7ZOCEX5mB8FYiX4zde0vdG1dHcm2jXSUZgIZDO0oiLqZFGsAAEZwcVUdlYoREWidpGdiZpHBErSDZuYCAVYYA0YAUAAADFAw4dw+OGNY0XCr57kknJJY7sxOSSdySTXLxni3KKxxrzZ5M8uIHGcbF3bflxrkZfHiAAWIU+uL8U5ZEUSiSdx3EzsB4u5HwIPE+PQZJrPB+EiHU7NzJpMGWUjdsZwAPkRcnSg2GT1JJIY4Rwsx5klfmTuMO+MADqERfkQeA6nqSTvSHthEsVzbXUKl7tcoIU+K4iI94PIaMhwxwM4XI1invF+JlCIolEk77ohOwHQvIR8KD8ydhvRwnhAiLSMxkmkxzJW6tjoqjoiDfCDbck5JJIaf9Jxzi0libUjykA+P0MwIIO6sGBUg7ggg9KQJvFxJfr3YT/HyU/8AzW/tHaezXEE0ZAjmuYhMvhzGOhZR4BiuUb62UPy7qeJXbRx3nLUM7cShVFJwCxeArk+WRv6ZrGXLFVT03eRuDvtxxQsklpEJGZk/SGiGpreFzpZ8fM5XVpQZY6WYA6cF7wK3hS3iW208kIvK0HKlcbEMOueufHNY4JwpbaLRku5JaSRvikc41O3qfAdAAFGAAK4bixa1ZpbYEoxLTQDo2TlniHRZPEr0ffoxydpXm5t5LNjLArSQEkywLuy53MkC+J8WiHxble93XdWV2kqLJGwZGGVYHYisWV4kyK6MGVtwR+R26gg7EHcGlN3ZtbO08ClkYlp4V+bPWSMeEnmvz/tdQ3casXDLcQDMyDBXIHOTqYyTtnO6MejejNWu87Qr7Jz4RzGchI0OQeYziII4xlCrnD5GV0tttTSyvEmRZI2DIwyCP/7Y52x4VG9oFT2rXbFg8UkUl2MottsBgyyPgJKIzsUy2NAYY0kB77O8CWeWWac84LJoBYbSvESGcr00LJqWOPcKELbs2addoOzEV0rZ1RyFSnMj2YqQRocdJE+y2Rvtg71xdkuLwKkkXNQ6Z5dDahpkDyGYaG6OQJApA6FTVSGzQfOE449sFs53NryVzLOkZdpwW2kiGlhGGJy7uCFYlRn4gyi4UbnS4iMkeGwbufmKdQwWEMZdWB8iy48hitPFbT2q+C6mRklCJIpw8aRQpNJyz4F5JERuoKrg1rvrUW8pAkjklyMmJhb3RJHd1FCIZ3O2EdVB29KClj4Brx7TIZgMYjA0QDG30QPeHo5b8KdIgAwNgOgqa4Lxxvd8xhLFKSsc4XQwcZBjnix7uTIIyABqUqVU4BphQZooooCiiigKKKKApP2oHulY7qk0Lt5aVmUkn9kd7+GnFcvFIA8MqHcMjA/ipFBGnTG8lxJhhDeye0ZPwBkVYpT/AHcTRnB2Cs7dQMsbBBcPdSW+BBLFoEnySyAMDKoHxKFKrr+fG2ygnl4ZxHlyGSZJGjubW2fuRSSapAsiyZEatjuGLr1x6GscDtY5tKzPK0zqXSdJ5lSUA4JjCuOTpyMxYGM4725oFaCOOUtMsuAie0W5kkVo+WiRmeNUIW5hKhdRGSuPPKi0t+A2nddYY28VJAbruCpOfzFI+JrIba4DMHuLEmSGUgAsVi5iFsbDUpMT4wGGrYZwGHZDCCeBdo4pfcj6qSRRzhfQKzsgHgqqKBhxjg8dxGVYAN8jgDXG2O6yt1VgcGo/h3G3WVXVQZ7u0hd16RLIjPG8jv0VcEL5sI0AHlU9p+NrbQsR3piCIogCXdugwigsQCQSQNgDSKx7I81IjKscTRxJGh5UMlxpXPxyyq6Akkkqi4BJ7zUFFwSwWNS2vmyOcyS7d848MfCo6BR0Hrknk7RdoeSGSCNrm505WCPqM50tI3SJMg95iM4OMmpnj1tLw5TNGIy+yxypGE1k7LFcxx4Rwx2WQBdLMNhuTa8E4YLeMLnUx70jn4pHI7zsfEn8gAAMAAUElwC4uNRRtFrcS95jOjPLLj6hDLFhRnCIz6R16kl5dcNZFZ57240KMtgxoo/y4w34Zppxbh6zxtG22d1YfEjDdXU+DKcEH0qEi4hLxVoYRlERVe4dSR391JTxzqDBD4HU/WNNQL7vh7XLm4RrhLa1kST3k8r8x45VJGlmK93BDY2U5XJbUI+y/wCFC7ee2LFNfEGbUPlMdrzFPUZGsL0IPkR1q6uuFIbVrZAEQxGNQowFGjSMeWKkuwwkluriR0KhHfIIx7x0hDDB37oQ7+IcYrGXLFVT03eRuGrs9bRrJ7Lc86KdSAHS4nAfIOg/HjvaWw2MEqwOGBWqO8sXgRpBfSIqjJ54jeMD1JVX/wCuvXa3s+LqPK92ZMmNskZzglCw3CsQpyN1ZUcboKSdneKNezxRzqQ1srPIrD45A/LRiBtlAHyvQOQRsFJ2lc1lfX0U4lSzaS3k3mdMR6j/AGi2sr8xXGBkfOPDIGbfh/EY501xtqXJB2IKkdVZWAZGHirAEeVdeKi+3ELQvHLEZAJ2EE6xfHL3WaPSR9G5K8vmdVWQnI0gqHTxK8itZmkhliyxzPbGRAz/AG41LbS+nR+hwcGlnZeNbn2QHvR8uS8cEHvyyzHSWB66Pe4BGx0fVFN7Ds0/L0vIIRjCxW8cIijHkOZEzSHzZtj10jNcMkctjPA5jD24DxNJDGF0q5D5liQYBWQZ1phcSSZVcDUFjLbq66WUMp8CAR+R2qW7RWdnAFVLWBpn1ctcKgAUZaR5APdRICCz+oABLAGntrpJFDRsrqejKQQfxFRk9t7ReHmbq9wUYecVtDrEZ36NcMXb6wAU5FB67H8NIeN0LvGgmLTOGHOeUx55SuS3KUIArMTkBcFtzXiWYJbvw90HtUzMi6x3J+YWJnB21hVy7KDqUpp2yhLUxJctPLcNmCJmRYyxEfux7x5ADiQ6tQAbIAUYGSa4OEXiQzErFLHG8astvGruVXUcSugysBbcBBuQpJ3BCh4MY5k8aknVd2q5PVpI44ppG9Ty0GT5qatxUb2ft3Wa2EgILrfXBDfEC9zEUyPAiOXTjw6VZ0BRRRQFFFFAUUUUBXiVcgjzGK90UEoqXVnAjO8TxwiNCiowJjGmNn1ltnA7+nTjulfHUOF35UshVHZIeIZxGjMQJbIM+FUE96WQ5PTL5OOtPO10vuo4s4M0safwqedL/wDRjkx64qa4cxlWOQuJhNquJraKdVm1SEMmQrDmqkWlNJZR3Se9tgGPFYHWxu5Jhpe4xzcH6GNtEJ3H9nDlyRtqDEbVq4RDLJc3cbScgNLzFEf0k0fLjjR1kIwsYVQp0ZIbO67ZYW1ojJzbF2Rxkcp2flkj5JInyYjk7soVhse8Nile27ts9tmJZWZoFb/4afQzGIgbclwkiOnRWxpxkFQsuHcJigyY0AY/ExyXb9p2JZvxNd1cfCL4TwxygEB1BweqnxB9Qcj8K6nNAm7Wupt3iJOuUFIgoy5fGV0j0IDEnAABJIFeeG9pY2xHOVt7gDvxSMFOcbmMnAlTPRlyPA4OQDgKc5jeNvrBWDyWLVsR6yYDk+WgfLWO1vE44Yu+qOzatKyAaBpGXdyfhjRe8x+5R3mUEF3aftKrK0Ns4lkOFfluCV1bKgKnuySHYfVAdzsu7jsxwZbWAJ3S570jKMBmIA2HgoACqPBVApL2O7P4PtMoIZizRIVC6QwC63QbCUoAoH6tMIN9TNY0GDU52S+lv/3pv6cdUdTnZL6W/wD3pv6cdYy5Yqqeq7yNwpDUX2qsWt50vYcAkhZc7Lk4VWcjojDEbHw90/6urStdxCrqVYBlYEMp3BBGCCPEEVtKRW3bOyK5e5hiZdnjlkRHjYdVZWOQQdq4b7inOlhmEbm0gZnaXBGWKNGrKhwzRKrOS+PFSMgEhdh+GXGDmSB8Fc952CIcr5tMkYBB3MscZG7pl7qGVZFDKQysAQRuGBGQQfEEUGyNwQCNwdwR41kikfB/0eZrXpHp5lv6Lqw8Y9EYrjyWRR8tPaBPe8DiJaVSYJOpkiIQ/e4+CQD7YNSXCZnMySFg5lu9cBUEGeP2UQSy8s55ceNLZ6MyqR8ague2V5kNCVLRrGZZkHWQatEUPoJZMg+aow+atdtZOs3KEnv3QS3k4ADBcskcUQOeWmoPp66VRz8b66A7QWksa3CJG0kVyQQEGSjkqrhh15bgZ1fKS2diMZhumWS5CECWW8WEMRkIBaxSZx44jDsB01Nv1NaOI2dmutYrdGkjAElw8hQxZAI13hJl14IPdJbcZxkGlMnEVjcMlxHclUiuZpEK4U27JDOzBSdJe2kOM+MRoLLh/CpVnEsswlCI6R9zS2HaNm1kHSxBjGNKr1O1OqwtZoCiiigKKKKAooooCiiigScYsZ2nhlhaP3ayKVk1YBk5eHGn4ioVl05GRIdxXC/DwGSC5jt5EmLBXji5ZVwpk6amIJAYhwQQV9c1U0l4k2u7tox+r1zN6AI0Kg/tGQkf3bUCbs7ckTqWbOuO4SVm+ZrScQrIfAM0ZOo+OlfKvFmv6FbMOst4JkzsdM169wNuo9052++ldsLebQsjXDmNroTwQxOynm3XN0TMqHSO6p0ZBYdcqSD77W9p01BvexiLaPXDIpMsuYtYEiqNMUZc5OxLgZGM0Fb2QP6Kh8GaRx9zzO4/kRXPxO59rc2sJJQHFzIPhVfGJW8ZH6ED4VJJwSuU1rxGKWNY3u7e1tkUII0uYzM6hQAHmVsRbZyIyT0IcbinFvx21jjEdoBNpGEjtlDKMeGsYjjHqzAUDbiF6lvEWbYDAVVG5J2VFXxYnAAqS4TYNfXDTTYaNGwQN0LxtlYkPQxxONTN88oHhGBWqKGbiE+S4CJlXkjJ5cech47d9jJMR3XuNggyqAMWIubO1SJFjjUIiAKqqMBQBgADwFBtArNFFBipzsl9Lf8A7039OOqOpzsl9Lf/AL039OOsZcsVVPVd5G4UlFFFbSuLi/DUuImjfODghh8SMDlXU+DKwDA+YFSfZ/iT2kjQXGkAMNWNljLk6ZEHhBK2cD9XJqTJGMXNJu0fAxcqCpVJkDaHK6hhhhkkX9ZE42ZPuIwQCA3cbsWlRWjIWaNtcTHpqAIKt9llJU+jZG4FZ4RxZZgVwUlTHMibGtCfMeKnBww2YDY1NcD4tNCTC8bNoHeh1ap4h0DRk49rgPg474wAQzZC9fE+I2M+lnm9nlTPLkYNFNHnrgSqMqSBlWBU4GQcUHL2p7txIT0ZbJv4Y746/wAAHUn76ZSS8m/mZv1tshj9TbvMXGemcTRnHX4vI1K8e42rGMSNHdKdULPa5LtFNhX1QAllKkI4ZC2ShGFzTkXhubZFmt7tpEO0kcRRgy5USxmXTp1DJ0kHZ2VgQSCHPwxURTJKOYLa2SfTj4pZubLLJg7ayQAD8uWx1p7Jw+7ZDmSDLrh4zCSmCMaQ4cMcAkZPXyHSknDbYTLdQxczT7HDAGlRkbmJz1wwKjvYKE4GMMCNiKr+E3wnhjlG2tQceIONwfUHIPqKD3wy2MUMcbMXKIqlz1YqoUsR5nGfxrpoooCiiigKKKKAooooCiiig57+7SGNpJDpRAWY+QA8vH7qTcOcQpJd3RETylSwYj3ajaOLbqwySQM5d2x4VxdoLwtdpEY5JViCSRxKu0spLaWZz3UjhC6sttrZcZZFBZcO4Q7Os90VeUZ5aLnlQ5+oDu742MjAE74CglaDXGLm572WtYT8KgDnuPNiwIhB+qAW6ZKnatw7NRY3e5Pqbm4z/Up1RQI/9WlHwz3C/wAav/VVqH7Nq4xNNPMvijPpQ+jJEEDD0ORTyig1wQqihVAVVGAAAAB5ADoK2UUUBRRRQYqc7JfS3/7039OOqOpzsmfe3/7039OOsZcsVVPVd5G4UlFYJoraVmiiig4eJcJiuABKgbScqdwyHGMq4wyHHiCK5F7PKNhPdY8vaJD/ADJ1fzpzRQJ17Nw+Jmb9q4nP8jJivD9moxvE80LeDRyvj8Ucsjfipp3RQIIeKyQMI7zSASBHcKMRuTsFcH6F87bnS3gcnSMW7ey3BQ/Q3DFoz4JKQWdD5B8F1+1rHiop3cQK6lWUMrAhlIyCD1BB6ipjiXCXijaIq9zaNj3YJ9ogwchonzmQIwVlGzqV7pbuqAqwazSnsveSS2yNKG1jUpLIUL6HKCTQwBUOAHwRtqptQFFFFAUUUUBRRRQFFFFBjFZoooCiiigKKKKAooooCiiigwanOyX0t/8AvTf046ozSXs5a6JLs5zruC3Tp3EGOu/SsZR9oUVZRFVsT+/GzuiiitpxRRRQFFFFAUUUUBRRRQFFFFAUUUUBRRR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59396" name="AutoShape 4" descr="data:image/jpeg;base64,/9j/4AAQSkZJRgABAQAAAQABAAD/2wCEAAkGBxQSEhUUExQWFRUXGRsaFxgYGRogGRkhHBYZFx0eHBgaHCggGB4lGxwbITEiJikrLi4uGB8zODMuNygtLisBCgoKDQ0OFA0PFC0cFSU3NyssNCw0LDcsNzcsNy8tOCssLCwsKywuMjc3LSsrLCstOCsuKywsKys3NyswLCsrK//AABEIAM0A9gMBIgACEQEDEQH/xAAbAAADAAMBAQAAAAAAAAAAAAAABQYBAwQCB//EAEoQAAIBAwIDBQQGBwQJAgcAAAECAwAEERIhBRMxBiJBUWEUIzJCM1JicYGRJENydIKhs1NzkpMVFjRUY4OistEHsURko6TBwvD/xAAXAQEBAQEAAAAAAAAAAAAAAAAABAIB/8QAHxEBAAICAwADAQAAAAAAAAAAAAEDArEyM3ERIkEh/9oADAMBAAIRAxEAPwD7jRSvi3H7e2+lkCnGdIBZsZxnSoJC52z0pG3/AKi2fgxP8UK/yklU0FhRUnB2/tXO2fweBv5JKaYw9p4G8JgPMwTaf8YQr/Ogd0Ustu0NrI2lLiIv9XWuofepOR+VMgaDNFFFAUUUUBRRXPeX0cQBldIwSAC7BQSegyT1PlQdFFYDZrNBg0j7NXbySXgdiwS4Kpn5V0IcD8SaeVOdkvpb/wDem/px1jKftipqxiarZmP78RuFJRRRW0workvuJRQgGWRUB6aiBnAyfyG58hvXXQFFFFAUUUUBRWM1yX/FYYBmaaOIecjqv/cRQdlFJpO01uBlTJIPOOGV1/xIhX8c0uue3VuhxpcnyLwKfykmU0FVRUe/bxANRt5QuQM8y38SFG4mxuSAN+pFbY+3cGoLJHNEx2AZVYn9lYnZm/AGgq6K0WV4kyB42DqehB22OD9xB2I8CKKCJ4qjTXU1t7tRLKcO6Fu/DbWssaDS6EbvLJkNnuNgitclqsqRoqyR3YleNc3U5jjkiQvzMFiJBpwwDKch8HAzXfxiNlu8qjOElguWCDLEGKe2bSPmI0pkeRrjM5iu4Fljfmu011pRCcsychIww7h0RHvnUACF+sK6Orhfa1geTxKDkTL1YZeFwNtanGVQ9cnIGcFgcgdHFuGWty9uFjhKyMzGRFTLBF1BVkXcaiQSQd1Vh41ntC0tzbyILKUOUbluz2+UcqQrribKkHfIINR68uR1nOi11hJ4QzPDsUCFmnjJQvrLDMiNqDLg7muD6DcdmoHGDrA+rzHKf5TEx/8ATSxexvKx7NO0WOgA0L/htzGhPqyt+Ncdrf3qjuu7r9ZooZ1P3Pbyxt+aVv8A9ZbkdYlPq0F6g/lA4/nQa24ne28oiYi4OksRp1MFzgFniRTGCcgDlOTg77Gmlh2uhbIlBhI2JYgoD6uPo/ukCH0rR2V4g0090ZECP7rYCQZXSwGObGjfGJPlx69a88Wj9slaKFFHLOmS5YHMZ2zHEVIZnx1OdK5AOo5UBUo4IBG4PQ16qOj7NXFqubWdmx1Vgg1HqTpUCMk+gQn64rqsO1YB0XK8lhgFt9AySBrB70OSNi2UJwFdqCnrg4twtJ1AYlSpyjqcOhwRlSdjsSCpBUgkEEHFdwNZoJLg1y1pKLaXAQ4CY2QZOFKDPdjY93R+rfCjuumKwGlHabh3OhOF1OmWUZxq27yZ8NS5GfA6T1ArPZriHOhGW1MuAW+sCoZHx4akKk+R1DwoG1TnZL6W/wD3pv6cdUdTnZL6W/8A3pv6cdYy5Yqqeq7yNwpK5OJ3whjLnfGwA6sTsFGfEn8BuTsK6jUnf/pd2sXWJNWryIGBIfxYiEegnraV54Xwg3RM1wdSOPh8JR9rx5HULF0YEu+otha4UKMVmgKK4eJ8VjgALndjhFAy7nGcKo3bbc+AAJOACanRfXd79DiGI/ODknx+k6N90WR/xQaCh4jxeKDAkcBjuEALO33IuWP4Cp6ftNPKG9kgLYB3OHOx6aVdYgfQzBh4rWH7E476SlpOrLKqtDIf+InxN6MWJHrTzgXEhKGRk5UsRCyxfUOMgqcAOjDdWHXcbEEAJ+w4bcXiLI922hjnSC4IxsVxHytJBBBWQSYIINMrLsdBH0Mmc5LKwiJ+824jLfecmk1hxidOaIo/dmecqTb3D5zM2Tqj7uCwY5z4jNdMnEr8+DKPs2yg/wCKa6A/lQdnaLs7bciSTlRiSJTIkrKGZWQFgSzZZh4EE7gmuq67Q21uoDEK+kMYoxl128VX4BnbU2B61IX7GfMc9wGzvy5Jg77YP+yWQXmeGxc1r4DE5lt1jgWSMmW5TUIogyYWFQyKN2DkyHI1JqQE5LYDtvr2e7U3M8IjsYPeLEzOJJjkd/K4xoG6jdSxyCcKw239nGWuJFCQQWZyz8sO7yIqy5AkyoCZUDYsWzgrgZZdqb+T2ScTQNGuhjzVZHVCN1ZlyrkBgDhVJNcckU0sLhYHxecqXS2AYHPL5gkUkHT3NQxkk6hgbZBz2QkkZJTKoV+YCyjorNDE7gf8wtWa3dmmzEzn9ZLK49QZWCH/AABaKBb2vtGLxaCAXV4sHOliNNwquRvoYQuh9JDSaawWRLR7fVFHdYaJCc+zzchpo5It+4MKyOg7rBum7aq3tMg5BcnAiZJCfII4Zv8Ao1D8amY0FsiQrcwy3FvG0NqhGhdegAa2LENLoAGMrsTsM5AVHCrv2q0jkIKc6JWI8VLoMjPoTj8Knex9xy5BHKArNEkI8g9sGSSPfwIIlUfMrsfCt3ZW1aa2jXmvFFGoi5KEiVSg0lZpfi1+J0aRvsWBBK244REbmaIJ3ZLq3jcFmbIjgNyWJYk6mxo1ddIAztQVlx2ctHbU1tAW+ty11f4gM/zrW/Zu38Ocn7FzcIPySUCsjstZf7rB/lr/AOKP9VrL/dLf/KT/AMUE/wBpAvDQbqFnYlHiYSTSSZZhqgJaVmIAlATbbExPhVZwfh628McSdEXGT1Y9WZj4szZYnxJJpLx7s5w72eRZoreFHQqX0xoVyMZViNiOo9QK6OyXGxPHoY++iwr90qHGSqyoG3McmkkHffIySDQdvGeImLQqJzJZSVjTOASAWLM2DpRQMk4PgACSAV6dl1kxJdSPNPgjWGZFj1YysUathFOMHOpmAwxYbVu4anNup5m35ZEEfoNKySEerOQp/uhTygiTHPwwag3NtQVXScApk6QQAO5uVGF7nTCxgEml4NxeO5TVGTkY1KfiUkZAI9RuCMhhuCRvXNxttctvAPF+a/osOGH5ymMfnSbtNw02v6Vb5VgyqUUZ3kkVO6uRqUswLR53+JdL7sFlUpEPZb3B2jl2X7nfIH8M7sPuul8qadnuOpdL9WRQC6ZzjOcMpwNSHBw2B0IIDKyjx2ssObASAS0eWGn4iMFXC/a0klftBD4UDrNTnZL6W/8A3pv6cdM+A8Q58KPkEkYYr8JI2JX7J+IHxVgfGlnZL6W//em/px1jLliqp6rvI3Btxq+5MLOMatlQHoWYhVz5DJBJ8ACfCl3ZCx0Rcw5JkAKlvi0AdzV9pstIR9aVq4+PfpVzHbDdFyZPxXDA/wDKYIR/80pHw1UjatpWc1K8Y7WgNyrYCSRm0B+sYbVpONxr0nY7hQe6W1d2uDtBx97h1t7f6N2VGkGcEM2jJIIIizkZBDSEEKQoZw3uuACK0dIRmRdLqcAFmiIdBsAFXKhQoAABwBQaOH9kgxZ7tue7jDBjlCPJtgHH2dKx9CEByx2S2j2AMkJZ7ZQTJASzNGBkl4CSWwB1iJIwO7pIwz6wu1mjSRDlXUMp9CMitzCgxFIGAIIIIBBHQg7gipLtxf8AsbwXCECSQtajJwpMis8WrzCyoN/ASP5mmnZleUstv8sEhSP9hlWVB/CH0D0QUkuOJ29zdrJMQtvb6uQ8ikRTSODGziQjQVQZRQTklmOMBSQY8O4JYpGiAo2lQM8097AAJOH3JO59TXQOA2GQTBbMR0LKjH82ya7V4VbMMiCFh4HloR+eKx/oK1/3aD/KT/xQepLmC3jZsxxxoMnTgAAeQH8h41N9loWe41sunlLMWX6r3Uyz8s/aSNULDzk9K6+0/BbeKAzRwQpJCySqyxqD3HUkZA8Vyv8AFWrs/wADhIuNK6GW5mAkjYq5y2vdl+PBYr3s/CM5oMdtnYldOCIV5gVhlea8qRQO4z3kjJdyvmqnqopXxbhqW8gEagywxG5kuHGbiZ9RSNOZ1Ad86h0C4VQAdt19dfpLxTypLbrG0M7FSrMZVDJEAg97MMFu5jCyHK5KmtkUAlmiPPaYs8cbBo9DosGq5PMU4JcsY8nSuzDbegreGWKwxRxjfloqA/sqB/PFFdgooNN7biSN423DqVP3MCD/AO9RfAoMiKGUCSC7idpI2+SZNPNxt8Lku2/wsuR12ujUJL7mZm9oig5Us8a8xSdpxDc6lAIyVyw32wd/UM9lneO4TLa9ftFvI+cmRrWXTDI3gX5OtXbqSq+Qxnjrj2wrE3vJOWUYBisc8OplWRlBCiWJmU+IC+ornhj1XkMMDhYBbsYpwwJlMkhe4ZCO68xKoS3y65G8RT7jlqlvBE6KAlvKkhHkuSsjE9SQrs5J3ODQeeG3V5dokqtFbRsCdOgyy4yR8etUU7ZxpaupeAswPNu7qQHwDrGB6AwIjAfjn1rx2Yblme2J3hlZl9Y5maaMj0GWT74jT6gV2XALeJg6RLrH6xsvJ/mOS/8AOvHGuEmQrLEwS4izy3I2IONUbgbtG2BkdQQCNxTevLMPE0E52MvtQnjkQxTLNIzxsRqAdtSsCPjQg4DDY6T0IIDji3Ekt4zJIcKMDAGWYk4VVUbszEgBR1JpDxmeK5I9mDS3EeeXNDgLEfEPMe4V+tH3ifq7ZrltGaKZZOKY5gOIZVGLRNQ093JJikPQtJ11YU4JFA84FZyannnGJZcd0EERIudMYPiRksx8WY+AFaeOSiaeC1Xc6knm69xInDpnHi8yoAD1CyfVNZvOOa2aG0AmmGzN+qh2zmRxtnG/LB1HI6DcdvB+FrAp3LyOdUkjfFI2MZOOgA2CjYDYUE72tsTbEXkGQyuNaqpOeYyoW0jcgnTrUfFgMO+ozQcE4slzHqXYjAZc50nAPUfEpBBDdCCDWjtc36K6Z70hSNfPU7qox+efwNJ+NWj2c4uYBlWOmRAQASzZ077AMxOk/LI31ZHwHVYQtaXrRgfo9yC8Z+pKoyyfcyd5fIRldgorRwjiCW44lK+dKXLHAGSfdxgKoHVicADxJFMuLXkMlm05JMYTmqRs4K95dOd1fVsAfHYjqKkuycTrdyC5k5mZmxkAIJ1jjbIAGCSrMFB6cvIGd6xlyxVU9N3kbhV9k+GvHGZZ8e0THXKBuEySwjB8Qmoj7yfDACbtXx15XFpbjOpxFI++Ms2llGCO6u+s5BOCinOto2XazjLR6YIT76THT4lDEqNPk7kEKTsAkjnIjIrmfhK2aWznHcuEMrDOO9G8AxnoitIoGfDJJJJJ2ldl32fCWjRwDMqlJVZiAZJYmV11kDADFFQgDAXugAACmvCOJJcxLLGTpYdDsykHDKw6qysCpB6EGu0UhvuHSQyNPajJY5mhzhZdsalPRJQABnowGG8GAa1f2GUhv9lmfKt4QSOd1PlG7HIPysxHQrihLVPzdpLR42WQ5J7jW7oTMSQe5yMamyM9AQRvnG9JBwW7ZdLKzWWcizaQc4rgYVpfhZM59yW6bFyO5QdECSX09wIyUs3ZA8oO84WMKyREdEJyrSeIBC9dS2EcCqoQABQAAoAAAAwAB0xjwpfw7jMDkRqeW4H0TjQ4A8kbGR6rketNM0CeXsvanJWLlE7loWeFifMtCykmsHgkinMd5cKB8rcuRT95kQv+TinVYJoIfjd7cKxhueXJFEqXEjRKyvKBIVjhETMwUmRVJbXggEaRkkMeC3ohsZXO8sYllnTBBWRtUzLhgCBk4BI3ABGaX3b+0SSsP188VtH6x20jSTN6DVz1z0OlfOnvaKzTQ0+tYmjRsyN8BTBLJL9aMjPqOo3oJnhy+yJPK4WR7O0V12GXklSSeeXP/FcKD5cs+dNuzvDTHdMXYySrCrSyH55Jmw2B0VQsKBVHQY9TU/a3CmzVZ5RbTm3aGVXQyHkZcQvOFw0eIyWDOVGXkyPKt7Lx/TvktmUoCepEKLD/ANyMfxNA+ooooCojjo5VzNOhw8Ps82frI7NBMhHiCkakeTKp8Kt6k+1Nm0kwSPTqkgb4jhWMNxBIFJwcAhnGcHrQcXanhASbVAAjypJJgbATQKHjl26EjVE/11cA7Cn13xhWhjCJzZJ0ykXQEMoyXJHcjAYZYjxwASQDNcU4oHjnuOdA84jMMaxuGjtUlYBpZGHeYZCs7YAAjAHzMaPhPD47OAs76iqLzJW8Qi4AA+VAOijz8SSSE5FFPZyxA+9kQGOM5wtzCcNyQ7HCzxMO5zD31z3ss5R/B2lMqq0FrcSg57xEcajBwcmV1JGdsqGHlmuLibzO1rNIeTF7QoERG41xyxI0rHo2t0wo6Ejcnow7EkCxt0xhoo1hdfqvEojdfwZT9+x8aDIW/l6m3tlz4a5nI+8iNUP4OKyvZqNt7hpLo/8AGYFOufoVCxD79OfWmd5exxIXkdY0HVnIAH4mlR4rPPtaxYX+3nDKn8EWzyfjoXyJoGd1dxQR6nZY0XAySAB5AevgAKTS86+BUK1vbN8TOMTzKeqqh3gUjALN38agFQ4au2x4GiuJZWaeYdJJMd30jUd2IfsjJ8Sa6eJcTit11SMFBOANyzH6qKMs7egBNAqi4A1r/sLrGn+7uCYfXQR34SfTK+OjNKm/9QlUMGt5NSOY3cMnsqsF1Em6JACdV1FRuCMbU39mnu/pdUEB/VKfeyD/AIrg+7U/UU5826rWOWtvexqAFiuIeUAMBQ8Gp1UL03ieTp4Q0HrhfDnldLm5dJGAzEkRJhi1DBKsd5XIOOYQNshVXLZdXVusiMjqGRgVZW3DAjBBHiCKUydmowS1uz2zncmEgISTkloSDGxPnpz61gS3sXxJDcr5oTFJ/gfUh/xigTcB4e8d69u51RQjnrkfG0rMqPq1HcBZNQwMyZk+fA6eB2STHiMbjKtcsPIj3cZBB8GBwQRuCBXNedqIob235yyQPMph0SJksSwaMh4yy4DFl6/rB5VzP2gSxi4lO+droqgAJyzRxhc4GcZ61jLliqp6bvI3Dv7E2Ejg3VwdUrEqDtjKnQ7hQTjVp0qM7Io6F3Bqrq3WRGR1DKwKspGQQRggjxBFTHAeJStbxLawa0CqBLNKihtt20x62yTkkELuaYHhNxL9PckL/Z24MYPoZSTIfvUpW0pRecTk4cREri7U/BAWY3ijphMBjOoyBl9OPmc1s4f2gnvXkiiAtOWcNzgHnODhikakx4B7uvW4DAgrtThre3sIJZVjVFRWdyq95tIycn4nY4xvkmuPh3Z3NpCk2VnXMhkjOGSWRjJIUbyLs2QcgjYgigyeycYxIjuLodLliGlP2WzgNGfGMBV8QFIBGyLjrRMEvVEJOyzKSbdyTgd87xMdu6+NyArPWP8ASklrtd4MfhcqMJj/AIqjPKP2vgPmvSnXdkX5WVh6FWB/kRQa7uyimXTLGki+TqGH34NLB2faM/o9xNEN+4xEse/2Zcso9EdRXn/Qjwb2biNf7B8mD7kx3of4e79k17j7QqhCXSm2c7AvvEx+xMO6c+AbS3pQY519HjVFBOPFo3aJ/wAInDL+clKuL9pZCrwiKW0fRl5ZeWRErNyw0Yid+fIW2VFB7xXVjIDWAaontcebM4QnuwezkjqJLmeAoB17yqhc/VDKTtQe+GcOmtytxyiYkQRR2/WaCFQveUg4eR2XU69SNIBJTD7e1XEBKsPKIkTly3WB8MnIQFFPpzXRsfYxTeC6kilEU51h9opcAaiASUcDYPgEgjAbB2BG6Xj1mLa7guIj8TOklvth1kC8yRc7R6dIdycKQu/eIyHm54aqwWdqCWW7lxcybaphyJJ5C58eYUCH7LEDAAw87Igeyow6SF5B/wAyV5B/JqlmK6YzDcRyW9nzLiM97mBBbTRBFONMqLzNpAdgqg5PeNpwS35dvDH9SNF/JAKDuooooCp/tLbK8lujZ0ymaBsHBCyW7scHwPuxVBSbtP3Ujm8IJVkby07xyE/dG7N/DQILg87hhmcL7Rac0I4UDL20jwnSB0SXQVKDYiQis8JjLXJscHk2rLMM74VlVoIifHRJzCPIQpXqOFY3eBBNdrFM8pjjEaqjSSG5AkkdlEjKz6goOwKFh0NbLW/EUss6ltDyILqKVcSwMVWNHBHWPAXI3GCWB2IIUvFYo2hcTY5Wk68nAAAySWz3cdc+GM+FQ5guAjza5oEbrcxlec6BcLLPaSRlRhQMuhEhABKqBpWmu/0qflfqYGDS9MSSAakj+5MrI3ryxv3hTxum9BK9m7KPmMJlElzHpYSszOHRwdMkXMZuWDggqvQqdyCCXPEONwQNpkkGsjIjXLSsPsxIC7eHQVGX3C9UrJE12sdszKrW+nTpkEchhcahJIqOvwx9FYL4Yp/2OmiAMSxwxtpEmqEYSZWJAkGe9nIIZWJKnqTkEh0e03c5xFH7NH/aTANIenwQKcLtneRsg9UNdfDOBxQtr70kxGGmlOqQ+YB6Ip+qgVfSmlFAUr7Q8OM8JVGCSqyyROc4V0Opc43Kn4WHirMPGmE0yqCzEKBuSTgAeZJ6UiPF5bnazQaPG4lB5f8Ay02ab78qu/xHpQbLTtNCYObKwhKtoljcjVHJt7vA3ZjkadOdQKlcgitRmubr4A1pB9dwPaHG/wAKHIgHTvPluvcU71xcK4IkXEneQmaZ7ZCJZMF8rK4bTgARjDoMKBTTtU5aNIFJDXLiLIJBCkM8pBG4PKV8HwJFBOcG4RC8sE6qNLykw6iWdo40ciVnYlpGkcK4Yn4BGNsHOXjzBxRsZMdyZQPMxJFLjHrpx+NUVxGFvLVQAFWGfSB0GDbqMD0BIpZwdcjigPTnyf0ErGXLFVT03eRuHPacGVLh4onMEmkS28qdHjyFaOSMnEwjbSMkAhJYwGByabJx54O7eoIhnAnUk27dcZY96A7dH7uSAHaufiY02dvcjZrZY5CfsaAswOOo5RZsfWVT4VSMARvuMb+WK2lT11L7bOsSb28LK8zg913Uho4lI+LSwDv4DSq75bTSiofsnwZ47SKW0k5fMBkML5MDCRzIML1hOCBlNvNWp/YceUuIplMEx6I57r+sUnwyDxwMMB1UUDhlzSKXs9yyXtJPZmO5TGqBjuctDkBTk5JQoT4k09BrNAhTjckW11buuP1sIaWI7+SjmJ5nUmBn4j1phZ3kNyhMbxyocg6SGXyIPr6GuxztXz3iCJfyhlRlJGY2t9K3DR6sCWS5OOTE5B0oO8wGd91AYFsGkD2xkhjZmS3gt3Kc8Js8r6sxww6jsVTONJBJdUprwazEVyiXCqhGo2oUs0bMVzIxkfvvc41ZLb6M6c+8x09jYFXmAqY5I9MIjbBaOONAIxle6QwzJkdS2PlwHXFuHieJkJKk4KuuNSMDlXXIxlWAO+229BjjFgJoXjzpJHdbxRgdSMPVWAP4VD2JN68cs64Ely0Doeirbxu3Kxno9whY/WCqpyMVRnjr8nToX2rmCDl/LzCNWrrnlmPMvnpGPiBFLrVAVmjjilu9UpaabWkaGVdIPK3GGUqPgGAy7tqyaDHalBLJcqwwIrVYk3/3uQxvt6CJAPvarRRUPHGkz7PK0ss0MUqyBA8S2pa60sEGDkuBqGcidcHGKuBQZooooCtdxCHUqwyrAgjzBGCPyrZRQQkSvbpJKhPtFqQtyozi5iRRpkK43lMGlgyj40KEkDZhxOCO4utCsCstnKszD6jMnKY/nLpz9qmfFuHtzFuIcc1V0MpOFlQnOhj4ENurHoSw6M1Ti8HilKi1SIRpnn2c2pe9sE1gau4gDBUwY+8COgoO3hd61jEiyhJIAcNdRMSAzMSzzoSSgZzkuGYAsSdIGabcd4gy6YYcGeXITxCAY1SsPqpn8WKr41L8SWBQXFulrdpJAsqKF0zRzTpAQSoAniZXYDUMq2NgRWvhfDZF1SWj3kqkBUlL24BjTIRY+bGzSIuThmwGzqyc5oLjhnD0giWNM6VHU7liTksx8WZiST4kmpTiMYtb+NhhVZg4/wCc4gnUeSmVrWQ/a1Hxph2b7QtLI0EwIlUZBK6ScY1K6ZIWRdSnYlWVgy7ZAne33G4lu1RcvLBGjOi+CveW0jFm6RqqwZJPQODQfRwaneJ9qlBKW6e0PrWMsDiGNmYIBJNggHUQCqBmGRkDrWY+Fy3QDXUo5Z3EEDERkHB78ow833d1SDupphxDhStbNBEFiGnEeAAsZXvIQo2AVgDgeVByw8B5hD3b+0MDkJjECHw0xZOojwZyx8sdKeBaQWfa22K4lmjhlXuyRO6hkYfEu53HkRsRg1u/1ntz8DNL/dRyP/NFI/nQa+O+6uLWf5dTQOfITadJ/wA1I1/jr1dd7iEC+CQTP+JeFF/lrpT2o4nNNC0K2pDTZWMSyBXJ6hlSPWQFOGLMV04HoKz2f4i73qpNgTrbvHKB01RyxnUv2XV1cehx1BoHPEB+mWp+xOPzER//AFpLw98R8WPlLKf/ALdaoOIR+/tm8mkH5xN/4qYD4t+MEf2k387dRWMuWKqnpu8jcKmK1D2ojI2aIIR96aaRJxRjwmGQfSywRIn95Kqxj8mbJ9AapywRMk7KNz6Ab/8AtXzPhF3cPb2U0SIYLRF5gYMSZGi77Lo6iENpOAd2fYlK2lfS7G2EUaRrsqKqr9ygAfyFYvLKOZCkqK6HqrAEfkfGlUPHZMBntnKkZEkDLLGQdwRjDkY+xWz/AFntvmdk/vIpU/70FBwXqzWKhomaeIsiCCRveAu6ovKmbc7n4ZM/tKBTXhXG4pyVGUkX44pBplTwyUPVcg4YZU42JpdFxBby4QRHMVudbtgjU7IVRQCMsArM5PTITBO+GnFODxXAXmJkrujglXQkYJSRSGQ48iKDm7VykWzKCQZSkQI6jmOIyQfDClm/CtfY+EezrLjBn970xhWHulx4BItC49D5mp7tPcS23KjeQXKc1HwcC4VEbvs2MJIoXPeOjG3xE037D8chl4fE6yDTFEFkJyNPLXBLKd1BC6hnwINB18ct2jdbqFSzxjTIi9ZY85IA8XU95f4l+bNbb3j0aRRyR5mM2BAkeNUpKlgF1EADSCSSQFAJNTkPErq9ZmiVxGCQBzBCo9Gl5byPJ5hAqpnSSWU4XScNjhbluZopJZI0KvKGURyzrzuRKACBLIUV+jAsNhkEg3gt+bdiaSe2F0kTqlvC+SCQQpkZmDSFcsAeWuOY3XNYs7v9Esra2YpJMgVm21xLGvv2IPzh/d75w8gJBwaBardwlLa3t47UfRyOhGrT0khSPSUUHdZNQJxkbYY7LC31jTalTIyBLi+CAasABihG0khOTkZVTuckaSHX2ctI+dI0SKIocwxt1Z3LBrhi5JL5dUQk76oXznaqatFlaLEixoNKIAqjyAGPxrfQFFFFAUUUUBXBxDhMU2C476/C6krIv7LrggenQ+Nd9c3EL1YY2kc4VRknGT9wA3JJ2AG5JFBO8X7PSSLpfl3QAZVaTMc6Bhhis0akE9CO4u6qc5AIX3F41sFD3NxbvsqLcpFJA+4AGqBRoz0GGU7/AAnGK2cV4vMTpkYxZUPyI3VGRCSoa5ujkQgnYLH3sqdJfBxx3PA2a2kuI5Idl1lYMsZgm7Ry3bkyyAgFdinXfO4IFlA3FZkukL20UY0M8bKWmYB1IikG3KUSOvMG7azjSVzVTJ2YtjEIhEqgEsrLtIrHq4k+LWepbOT45rV2PcCJ4QcrBIY0/uyiyxj1xG6rn7NPJJAoyxAA6knA/M0ENwKWSylaFzqiEqxuNgFMv0MyAbKsje7dBsHBKgAmqDjPEHLi2gPv3GS2xECEkcxs7ZOCEX5mB8FYiX4zde0vdG1dHcm2jXSUZgIZDO0oiLqZFGsAAEZwcVUdlYoREWidpGdiZpHBErSDZuYCAVYYA0YAUAAADFAw4dw+OGNY0XCr57kknJJY7sxOSSdySTXLxni3KKxxrzZ5M8uIHGcbF3bflxrkZfHiAAWIU+uL8U5ZEUSiSdx3EzsB4u5HwIPE+PQZJrPB+EiHU7NzJpMGWUjdsZwAPkRcnSg2GT1JJIY4Rwsx5klfmTuMO+MADqERfkQeA6nqSTvSHthEsVzbXUKl7tcoIU+K4iI94PIaMhwxwM4XI1invF+JlCIolEk77ohOwHQvIR8KD8ydhvRwnhAiLSMxkmkxzJW6tjoqjoiDfCDbck5JJIaf9Jxzi0libUjykA+P0MwIIO6sGBUg7ggg9KQJvFxJfr3YT/HyU/8AzW/tHaezXEE0ZAjmuYhMvhzGOhZR4BiuUb62UPy7qeJXbRx3nLUM7cShVFJwCxeArk+WRv6ZrGXLFVT03eRuDvtxxQsklpEJGZk/SGiGpreFzpZ8fM5XVpQZY6WYA6cF7wK3hS3iW208kIvK0HKlcbEMOueufHNY4JwpbaLRku5JaSRvikc41O3qfAdAAFGAAK4bixa1ZpbYEoxLTQDo2TlniHRZPEr0ffoxydpXm5t5LNjLArSQEkywLuy53MkC+J8WiHxble93XdWV2kqLJGwZGGVYHYisWV4kyK6MGVtwR+R26gg7EHcGlN3ZtbO08ClkYlp4V+bPWSMeEnmvz/tdQ3casXDLcQDMyDBXIHOTqYyTtnO6MejejNWu87Qr7Jz4RzGchI0OQeYziII4xlCrnD5GV0tttTSyvEmRZI2DIwyCP/7Y52x4VG9oFT2rXbFg8UkUl2MottsBgyyPgJKIzsUy2NAYY0kB77O8CWeWWac84LJoBYbSvESGcr00LJqWOPcKELbs2addoOzEV0rZ1RyFSnMj2YqQRocdJE+y2Rvtg71xdkuLwKkkXNQ6Z5dDahpkDyGYaG6OQJApA6FTVSGzQfOE449sFs53NryVzLOkZdpwW2kiGlhGGJy7uCFYlRn4gyi4UbnS4iMkeGwbufmKdQwWEMZdWB8iy48hitPFbT2q+C6mRklCJIpw8aRQpNJyz4F5JERuoKrg1rvrUW8pAkjklyMmJhb3RJHd1FCIZ3O2EdVB29KClj4Brx7TIZgMYjA0QDG30QPeHo5b8KdIgAwNgOgqa4Lxxvd8xhLFKSsc4XQwcZBjnix7uTIIyABqUqVU4BphQZooooCiiigKKKKApP2oHulY7qk0Lt5aVmUkn9kd7+GnFcvFIA8MqHcMjA/ipFBGnTG8lxJhhDeye0ZPwBkVYpT/AHcTRnB2Cs7dQMsbBBcPdSW+BBLFoEnySyAMDKoHxKFKrr+fG2ygnl4ZxHlyGSZJGjubW2fuRSSapAsiyZEatjuGLr1x6GscDtY5tKzPK0zqXSdJ5lSUA4JjCuOTpyMxYGM4725oFaCOOUtMsuAie0W5kkVo+WiRmeNUIW5hKhdRGSuPPKi0t+A2nddYY28VJAbruCpOfzFI+JrIba4DMHuLEmSGUgAsVi5iFsbDUpMT4wGGrYZwGHZDCCeBdo4pfcj6qSRRzhfQKzsgHgqqKBhxjg8dxGVYAN8jgDXG2O6yt1VgcGo/h3G3WVXVQZ7u0hd16RLIjPG8jv0VcEL5sI0AHlU9p+NrbQsR3piCIogCXdugwigsQCQSQNgDSKx7I81IjKscTRxJGh5UMlxpXPxyyq6Akkkqi4BJ7zUFFwSwWNS2vmyOcyS7d848MfCo6BR0Hrknk7RdoeSGSCNrm505WCPqM50tI3SJMg95iM4OMmpnj1tLw5TNGIy+yxypGE1k7LFcxx4Rwx2WQBdLMNhuTa8E4YLeMLnUx70jn4pHI7zsfEn8gAAMAAUElwC4uNRRtFrcS95jOjPLLj6hDLFhRnCIz6R16kl5dcNZFZ57240KMtgxoo/y4w34Zppxbh6zxtG22d1YfEjDdXU+DKcEH0qEi4hLxVoYRlERVe4dSR391JTxzqDBD4HU/WNNQL7vh7XLm4RrhLa1kST3k8r8x45VJGlmK93BDY2U5XJbUI+y/wCFC7ee2LFNfEGbUPlMdrzFPUZGsL0IPkR1q6uuFIbVrZAEQxGNQowFGjSMeWKkuwwkluriR0KhHfIIx7x0hDDB37oQ7+IcYrGXLFVT03eRuGrs9bRrJ7Lc86KdSAHS4nAfIOg/HjvaWw2MEqwOGBWqO8sXgRpBfSIqjJ54jeMD1JVX/wCuvXa3s+LqPK92ZMmNskZzglCw3CsQpyN1ZUcboKSdneKNezxRzqQ1srPIrD45A/LRiBtlAHyvQOQRsFJ2lc1lfX0U4lSzaS3k3mdMR6j/AGi2sr8xXGBkfOPDIGbfh/EY501xtqXJB2IKkdVZWAZGHirAEeVdeKi+3ELQvHLEZAJ2EE6xfHL3WaPSR9G5K8vmdVWQnI0gqHTxK8itZmkhliyxzPbGRAz/AG41LbS+nR+hwcGlnZeNbn2QHvR8uS8cEHvyyzHSWB66Pe4BGx0fVFN7Ds0/L0vIIRjCxW8cIijHkOZEzSHzZtj10jNcMkctjPA5jD24DxNJDGF0q5D5liQYBWQZ1phcSSZVcDUFjLbq66WUMp8CAR+R2qW7RWdnAFVLWBpn1ctcKgAUZaR5APdRICCz+oABLAGntrpJFDRsrqejKQQfxFRk9t7ReHmbq9wUYecVtDrEZ36NcMXb6wAU5FB67H8NIeN0LvGgmLTOGHOeUx55SuS3KUIArMTkBcFtzXiWYJbvw90HtUzMi6x3J+YWJnB21hVy7KDqUpp2yhLUxJctPLcNmCJmRYyxEfux7x5ADiQ6tQAbIAUYGSa4OEXiQzErFLHG8astvGruVXUcSugysBbcBBuQpJ3BCh4MY5k8aknVd2q5PVpI44ppG9Ty0GT5qatxUb2ft3Wa2EgILrfXBDfEC9zEUyPAiOXTjw6VZ0BRRRQFFFFAUUUUBXiVcgjzGK90UEoqXVnAjO8TxwiNCiowJjGmNn1ltnA7+nTjulfHUOF35UshVHZIeIZxGjMQJbIM+FUE96WQ5PTL5OOtPO10vuo4s4M0safwqedL/wDRjkx64qa4cxlWOQuJhNquJraKdVm1SEMmQrDmqkWlNJZR3Se9tgGPFYHWxu5Jhpe4xzcH6GNtEJ3H9nDlyRtqDEbVq4RDLJc3cbScgNLzFEf0k0fLjjR1kIwsYVQp0ZIbO67ZYW1ojJzbF2Rxkcp2flkj5JInyYjk7soVhse8Nile27ts9tmJZWZoFb/4afQzGIgbclwkiOnRWxpxkFQsuHcJigyY0AY/ExyXb9p2JZvxNd1cfCL4TwxygEB1BweqnxB9Qcj8K6nNAm7Wupt3iJOuUFIgoy5fGV0j0IDEnAABJIFeeG9pY2xHOVt7gDvxSMFOcbmMnAlTPRlyPA4OQDgKc5jeNvrBWDyWLVsR6yYDk+WgfLWO1vE44Yu+qOzatKyAaBpGXdyfhjRe8x+5R3mUEF3aftKrK0Ns4lkOFfluCV1bKgKnuySHYfVAdzsu7jsxwZbWAJ3S570jKMBmIA2HgoACqPBVApL2O7P4PtMoIZizRIVC6QwC63QbCUoAoH6tMIN9TNY0GDU52S+lv/3pv6cdUdTnZL6W/wD3pv6cdYy5Yqqeq7yNwpDUX2qsWt50vYcAkhZc7Lk4VWcjojDEbHw90/6urStdxCrqVYBlYEMp3BBGCCPEEVtKRW3bOyK5e5hiZdnjlkRHjYdVZWOQQdq4b7inOlhmEbm0gZnaXBGWKNGrKhwzRKrOS+PFSMgEhdh+GXGDmSB8Fc952CIcr5tMkYBB3MscZG7pl7qGVZFDKQysAQRuGBGQQfEEUGyNwQCNwdwR41kikfB/0eZrXpHp5lv6Lqw8Y9EYrjyWRR8tPaBPe8DiJaVSYJOpkiIQ/e4+CQD7YNSXCZnMySFg5lu9cBUEGeP2UQSy8s55ceNLZ6MyqR8ague2V5kNCVLRrGZZkHWQatEUPoJZMg+aow+atdtZOs3KEnv3QS3k4ADBcskcUQOeWmoPp66VRz8b66A7QWksa3CJG0kVyQQEGSjkqrhh15bgZ1fKS2diMZhumWS5CECWW8WEMRkIBaxSZx44jDsB01Nv1NaOI2dmutYrdGkjAElw8hQxZAI13hJl14IPdJbcZxkGlMnEVjcMlxHclUiuZpEK4U27JDOzBSdJe2kOM+MRoLLh/CpVnEsswlCI6R9zS2HaNm1kHSxBjGNKr1O1OqwtZoCiiigKKKKAooooCiiigScYsZ2nhlhaP3ayKVk1YBk5eHGn4ioVl05GRIdxXC/DwGSC5jt5EmLBXji5ZVwpk6amIJAYhwQQV9c1U0l4k2u7tox+r1zN6AI0Kg/tGQkf3bUCbs7ckTqWbOuO4SVm+ZrScQrIfAM0ZOo+OlfKvFmv6FbMOst4JkzsdM169wNuo9052++ldsLebQsjXDmNroTwQxOynm3XN0TMqHSO6p0ZBYdcqSD77W9p01BvexiLaPXDIpMsuYtYEiqNMUZc5OxLgZGM0Fb2QP6Kh8GaRx9zzO4/kRXPxO59rc2sJJQHFzIPhVfGJW8ZH6ED4VJJwSuU1rxGKWNY3u7e1tkUII0uYzM6hQAHmVsRbZyIyT0IcbinFvx21jjEdoBNpGEjtlDKMeGsYjjHqzAUDbiF6lvEWbYDAVVG5J2VFXxYnAAqS4TYNfXDTTYaNGwQN0LxtlYkPQxxONTN88oHhGBWqKGbiE+S4CJlXkjJ5cech47d9jJMR3XuNggyqAMWIubO1SJFjjUIiAKqqMBQBgADwFBtArNFFBipzsl9Lf8A7039OOqOpzsl9Lf/AL039OOsZcsVVPVd5G4UlFFFbSuLi/DUuImjfODghh8SMDlXU+DKwDA+YFSfZ/iT2kjQXGkAMNWNljLk6ZEHhBK2cD9XJqTJGMXNJu0fAxcqCpVJkDaHK6hhhhkkX9ZE42ZPuIwQCA3cbsWlRWjIWaNtcTHpqAIKt9llJU+jZG4FZ4RxZZgVwUlTHMibGtCfMeKnBww2YDY1NcD4tNCTC8bNoHeh1ap4h0DRk49rgPg474wAQzZC9fE+I2M+lnm9nlTPLkYNFNHnrgSqMqSBlWBU4GQcUHL2p7txIT0ZbJv4Y746/wAAHUn76ZSS8m/mZv1tshj9TbvMXGemcTRnHX4vI1K8e42rGMSNHdKdULPa5LtFNhX1QAllKkI4ZC2ShGFzTkXhubZFmt7tpEO0kcRRgy5USxmXTp1DJ0kHZ2VgQSCHPwxURTJKOYLa2SfTj4pZubLLJg7ayQAD8uWx1p7Jw+7ZDmSDLrh4zCSmCMaQ4cMcAkZPXyHSknDbYTLdQxczT7HDAGlRkbmJz1wwKjvYKE4GMMCNiKr+E3wnhjlG2tQceIONwfUHIPqKD3wy2MUMcbMXKIqlz1YqoUsR5nGfxrpoooCiiigKKKKAooooCiiig57+7SGNpJDpRAWY+QA8vH7qTcOcQpJd3RETylSwYj3ajaOLbqwySQM5d2x4VxdoLwtdpEY5JViCSRxKu0spLaWZz3UjhC6sttrZcZZFBZcO4Q7Os90VeUZ5aLnlQ5+oDu742MjAE74CglaDXGLm572WtYT8KgDnuPNiwIhB+qAW6ZKnatw7NRY3e5Pqbm4z/Up1RQI/9WlHwz3C/wAav/VVqH7Nq4xNNPMvijPpQ+jJEEDD0ORTyig1wQqihVAVVGAAAAB5ADoK2UUUBRRRQYqc7JfS3/7039OOqOpzsmfe3/7039OOsZcsVVPVd5G4UlFYJoraVmiiig4eJcJiuABKgbScqdwyHGMq4wyHHiCK5F7PKNhPdY8vaJD/ADJ1fzpzRQJ17Nw+Jmb9q4nP8jJivD9moxvE80LeDRyvj8Ucsjfipp3RQIIeKyQMI7zSASBHcKMRuTsFcH6F87bnS3gcnSMW7ey3BQ/Q3DFoz4JKQWdD5B8F1+1rHiop3cQK6lWUMrAhlIyCD1BB6ipjiXCXijaIq9zaNj3YJ9ogwchonzmQIwVlGzqV7pbuqAqwazSnsveSS2yNKG1jUpLIUL6HKCTQwBUOAHwRtqptQFFFFAUUUUBRRRQFFFFBjFZoooCiiigKKKKAooooCiiigwanOyX0t/8AvTf046ozSXs5a6JLs5zruC3Tp3EGOu/SsZR9oUVZRFVsT+/GzuiiitpxRRRQFFFFAUUUUBRRRQFFFFAUUUUBRRR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59398" name="Picture 6" descr="http://www.aulafacil.com/matematicas-basicas/geometria/curso/geometria278.jpg"/>
          <p:cNvPicPr>
            <a:picLocks noChangeAspect="1" noChangeArrowheads="1"/>
          </p:cNvPicPr>
          <p:nvPr/>
        </p:nvPicPr>
        <p:blipFill>
          <a:blip r:embed="rId3" cstate="print"/>
          <a:srcRect/>
          <a:stretch>
            <a:fillRect/>
          </a:stretch>
        </p:blipFill>
        <p:spPr bwMode="auto">
          <a:xfrm>
            <a:off x="2699792" y="3715122"/>
            <a:ext cx="3782509" cy="314287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260648"/>
            <a:ext cx="8229600" cy="6264696"/>
          </a:xfrm>
        </p:spPr>
        <p:style>
          <a:lnRef idx="2">
            <a:schemeClr val="accent5"/>
          </a:lnRef>
          <a:fillRef idx="1">
            <a:schemeClr val="lt1"/>
          </a:fillRef>
          <a:effectRef idx="0">
            <a:schemeClr val="accent5"/>
          </a:effectRef>
          <a:fontRef idx="minor">
            <a:schemeClr val="dk1"/>
          </a:fontRef>
        </p:style>
        <p:txBody>
          <a:bodyPr>
            <a:normAutofit/>
          </a:bodyPr>
          <a:lstStyle/>
          <a:p>
            <a:pPr>
              <a:buFont typeface="Wingdings" pitchFamily="2" charset="2"/>
              <a:buChar char="v"/>
            </a:pPr>
            <a:r>
              <a:rPr lang="es-MX" sz="2800" b="1" dirty="0" smtClean="0"/>
              <a:t>coordenadas. Una forma natural de investigar la simetría es doblando el papel. </a:t>
            </a:r>
          </a:p>
          <a:p>
            <a:pPr>
              <a:buFont typeface="Wingdings" pitchFamily="2" charset="2"/>
              <a:buChar char="v"/>
            </a:pPr>
            <a:r>
              <a:rPr lang="es-MX" sz="2800" b="1" dirty="0" smtClean="0"/>
              <a:t>Seguir un sendero, trazar una ruta y practicar juegos en cuadricula (retículas) desarrolla el conocimiento informal de la geometría con coordenadas.</a:t>
            </a:r>
          </a:p>
          <a:p>
            <a:pPr>
              <a:buFont typeface="Wingdings" pitchFamily="2" charset="2"/>
              <a:buChar char="v"/>
            </a:pPr>
            <a:endParaRPr lang="es-MX" sz="2800" b="1" dirty="0"/>
          </a:p>
        </p:txBody>
      </p:sp>
      <p:pic>
        <p:nvPicPr>
          <p:cNvPr id="60418" name="Picture 2" descr="http://3.bp.blogspot.com/_6Sm8NO6gk1Q/TDHplp5B5NI/AAAAAAAAAAY/yiEiBD7-rHI/s1600/geoplano2_2.jpg"/>
          <p:cNvPicPr>
            <a:picLocks noChangeAspect="1" noChangeArrowheads="1"/>
          </p:cNvPicPr>
          <p:nvPr/>
        </p:nvPicPr>
        <p:blipFill>
          <a:blip r:embed="rId2" cstate="print"/>
          <a:srcRect/>
          <a:stretch>
            <a:fillRect/>
          </a:stretch>
        </p:blipFill>
        <p:spPr bwMode="auto">
          <a:xfrm>
            <a:off x="683568" y="2492895"/>
            <a:ext cx="7853041" cy="382677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MEDICIÓN</a:t>
            </a:r>
            <a:endParaRPr lang="es-MX" b="1" dirty="0"/>
          </a:p>
        </p:txBody>
      </p:sp>
      <p:sp>
        <p:nvSpPr>
          <p:cNvPr id="3" name="2 Marcador de contenido"/>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algn="just"/>
            <a:r>
              <a:rPr lang="es-MX" b="1" dirty="0" smtClean="0"/>
              <a:t>La medición involucra la asignación de números de unidades a cantidades físicas (como largo, alto, peso, volumen) o a cantidades no físicas (como el tiempo, la temperatura, o el dinero). </a:t>
            </a:r>
          </a:p>
          <a:p>
            <a:pPr algn="just"/>
            <a:r>
              <a:rPr lang="es-MX" b="1" dirty="0" smtClean="0"/>
              <a:t>Los niños utilizan para medir unidades informales o arbitrarias. Estas unidades pueden ser unidades corporales: huellas dactilares, manos, pies o el largo de sus brazos, o bien pueden medir con clips, bloques, cubos, cordones, etc.</a:t>
            </a:r>
            <a:endParaRPr lang="es-MX"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blipFill>
            <a:blip r:embed="rId2" cstate="print"/>
            <a:tile tx="0" ty="0" sx="100000" sy="100000" flip="none" algn="tl"/>
          </a:blipFill>
        </p:spPr>
        <p:txBody>
          <a:bodyPr/>
          <a:lstStyle/>
          <a:p>
            <a:r>
              <a:rPr lang="es-MX" b="1" dirty="0" smtClean="0"/>
              <a:t>MEDICIÓN</a:t>
            </a:r>
            <a:endParaRPr lang="es-MX" b="1" dirty="0"/>
          </a:p>
        </p:txBody>
      </p:sp>
      <p:sp>
        <p:nvSpPr>
          <p:cNvPr id="5" name="4 Marcador de texto"/>
          <p:cNvSpPr>
            <a:spLocks noGrp="1"/>
          </p:cNvSpPr>
          <p:nvPr>
            <p:ph type="body" idx="1"/>
          </p:nvPr>
        </p:nvSpPr>
        <p:spPr>
          <a:solidFill>
            <a:srgbClr val="00B0F0"/>
          </a:solidFill>
        </p:spPr>
        <p:txBody>
          <a:bodyPr/>
          <a:lstStyle/>
          <a:p>
            <a:r>
              <a:rPr lang="es-MX" dirty="0" smtClean="0"/>
              <a:t>CANTIDADES FISICAS</a:t>
            </a:r>
            <a:endParaRPr lang="es-MX" dirty="0"/>
          </a:p>
        </p:txBody>
      </p:sp>
      <p:sp>
        <p:nvSpPr>
          <p:cNvPr id="6" name="5 Marcador de contenido"/>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lstStyle/>
          <a:p>
            <a:pPr>
              <a:buFont typeface="Wingdings" pitchFamily="2" charset="2"/>
              <a:buChar char="ü"/>
            </a:pPr>
            <a:r>
              <a:rPr lang="es-MX" dirty="0" smtClean="0"/>
              <a:t>LARGO (LONGITUD)</a:t>
            </a:r>
          </a:p>
          <a:p>
            <a:pPr>
              <a:buFont typeface="Wingdings" pitchFamily="2" charset="2"/>
              <a:buChar char="ü"/>
            </a:pPr>
            <a:r>
              <a:rPr lang="es-MX" dirty="0" smtClean="0"/>
              <a:t>ALTO (ALTURA)</a:t>
            </a:r>
          </a:p>
          <a:p>
            <a:pPr>
              <a:buFont typeface="Wingdings" pitchFamily="2" charset="2"/>
              <a:buChar char="ü"/>
            </a:pPr>
            <a:r>
              <a:rPr lang="es-MX" dirty="0" smtClean="0"/>
              <a:t>VOLUMEN Y  CAPACIDAD</a:t>
            </a:r>
          </a:p>
          <a:p>
            <a:pPr>
              <a:buFont typeface="Wingdings" pitchFamily="2" charset="2"/>
              <a:buChar char="ü"/>
            </a:pPr>
            <a:r>
              <a:rPr lang="es-MX" dirty="0" smtClean="0"/>
              <a:t>PESO Y MASA</a:t>
            </a:r>
            <a:endParaRPr lang="es-MX" dirty="0"/>
          </a:p>
        </p:txBody>
      </p:sp>
      <p:sp>
        <p:nvSpPr>
          <p:cNvPr id="7" name="6 Marcador de texto"/>
          <p:cNvSpPr>
            <a:spLocks noGrp="1"/>
          </p:cNvSpPr>
          <p:nvPr>
            <p:ph type="body" sz="quarter" idx="3"/>
          </p:nvPr>
        </p:nvSpPr>
        <p:spPr>
          <a:solidFill>
            <a:srgbClr val="00B0F0"/>
          </a:solidFill>
        </p:spPr>
        <p:txBody>
          <a:bodyPr/>
          <a:lstStyle/>
          <a:p>
            <a:r>
              <a:rPr lang="es-MX" dirty="0" smtClean="0"/>
              <a:t>CANTIDADES NO FISICAS</a:t>
            </a:r>
            <a:endParaRPr lang="es-MX" dirty="0"/>
          </a:p>
        </p:txBody>
      </p:sp>
      <p:sp>
        <p:nvSpPr>
          <p:cNvPr id="8" name="7 Marcador de contenido"/>
          <p:cNvSpPr>
            <a:spLocks noGrp="1"/>
          </p:cNvSpPr>
          <p:nvPr>
            <p:ph sz="quarter" idx="4"/>
          </p:nvPr>
        </p:nvSpPr>
        <p:spPr/>
        <p:style>
          <a:lnRef idx="2">
            <a:schemeClr val="accent5"/>
          </a:lnRef>
          <a:fillRef idx="1">
            <a:schemeClr val="lt1"/>
          </a:fillRef>
          <a:effectRef idx="0">
            <a:schemeClr val="accent5"/>
          </a:effectRef>
          <a:fontRef idx="minor">
            <a:schemeClr val="dk1"/>
          </a:fontRef>
        </p:style>
        <p:txBody>
          <a:bodyPr/>
          <a:lstStyle/>
          <a:p>
            <a:pPr>
              <a:buFont typeface="Wingdings" pitchFamily="2" charset="2"/>
              <a:buChar char="ü"/>
            </a:pPr>
            <a:r>
              <a:rPr lang="es-MX" dirty="0" smtClean="0"/>
              <a:t>TIEMPO (RELOJ)</a:t>
            </a:r>
          </a:p>
          <a:p>
            <a:pPr>
              <a:buFont typeface="Wingdings" pitchFamily="2" charset="2"/>
              <a:buChar char="ü"/>
            </a:pPr>
            <a:r>
              <a:rPr lang="es-MX" dirty="0" smtClean="0"/>
              <a:t>TEMPERATURA  (TERMOMETRO)</a:t>
            </a:r>
          </a:p>
          <a:p>
            <a:pPr>
              <a:buFont typeface="Wingdings" pitchFamily="2" charset="2"/>
              <a:buChar char="ü"/>
            </a:pPr>
            <a:r>
              <a:rPr lang="es-MX" dirty="0" smtClean="0"/>
              <a:t>DINERO (VALOR)</a:t>
            </a:r>
          </a:p>
          <a:p>
            <a:pPr>
              <a:buFont typeface="Wingdings" pitchFamily="2" charset="2"/>
              <a:buChar char="ü"/>
            </a:pPr>
            <a:endParaRPr lang="es-MX"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normAutofit fontScale="90000"/>
          </a:bodyPr>
          <a:lstStyle/>
          <a:p>
            <a:r>
              <a:rPr lang="es-MX" b="1" dirty="0" smtClean="0"/>
              <a:t>UNIDADES DE MEDIDA CONVENCIONALES</a:t>
            </a:r>
            <a:endParaRPr lang="es-MX" b="1" dirty="0"/>
          </a:p>
        </p:txBody>
      </p:sp>
      <p:sp>
        <p:nvSpPr>
          <p:cNvPr id="3" name="2 Marcador de contenido"/>
          <p:cNvSpPr>
            <a:spLocks noGrp="1"/>
          </p:cNvSpPr>
          <p:nvPr>
            <p:ph idx="1"/>
          </p:nvPr>
        </p:nvSpPr>
        <p:spPr>
          <a:xfrm>
            <a:off x="457200" y="1600201"/>
            <a:ext cx="8229600" cy="2044824"/>
          </a:xfrm>
        </p:spPr>
        <p:txBody>
          <a:bodyPr/>
          <a:lstStyle/>
          <a:p>
            <a:endParaRPr lang="es-MX" dirty="0"/>
          </a:p>
        </p:txBody>
      </p:sp>
      <p:pic>
        <p:nvPicPr>
          <p:cNvPr id="53252" name="Picture 4" descr="http://md21011.pbworks.com/f/1291490963/mat45jpg.jpg"/>
          <p:cNvPicPr>
            <a:picLocks noChangeAspect="1" noChangeArrowheads="1"/>
          </p:cNvPicPr>
          <p:nvPr/>
        </p:nvPicPr>
        <p:blipFill>
          <a:blip r:embed="rId3" cstate="print"/>
          <a:srcRect/>
          <a:stretch>
            <a:fillRect/>
          </a:stretch>
        </p:blipFill>
        <p:spPr bwMode="auto">
          <a:xfrm>
            <a:off x="467544" y="1412776"/>
            <a:ext cx="8280920" cy="51845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ORDEN ESTABLE</a:t>
            </a:r>
            <a:endParaRPr lang="es-MX" b="1" dirty="0">
              <a:latin typeface="AR ESSENCE" pitchFamily="2" charset="0"/>
            </a:endParaRPr>
          </a:p>
        </p:txBody>
      </p:sp>
      <p:sp>
        <p:nvSpPr>
          <p:cNvPr id="3" name="2 Marcador de contenido"/>
          <p:cNvSpPr>
            <a:spLocks noGrp="1"/>
          </p:cNvSpPr>
          <p:nvPr>
            <p:ph idx="1"/>
          </p:nvPr>
        </p:nvSpPr>
        <p:spPr>
          <a:blipFill>
            <a:blip r:embed="rId2" cstate="print"/>
            <a:tile tx="0" ty="0" sx="100000" sy="100000" flip="none" algn="tl"/>
          </a:blipFill>
        </p:spPr>
        <p:txBody>
          <a:bodyPr/>
          <a:lstStyle/>
          <a:p>
            <a:pPr algn="just"/>
            <a:r>
              <a:rPr lang="es-MX" dirty="0" smtClean="0"/>
              <a:t>Contar de acuerdo al orden de la serie numérica el cual siempre será el mismo 1,2,3,4,5,6,etc.</a:t>
            </a:r>
          </a:p>
          <a:p>
            <a:pPr algn="ctr"/>
            <a:endParaRPr lang="es-MX" dirty="0"/>
          </a:p>
        </p:txBody>
      </p:sp>
      <p:pic>
        <p:nvPicPr>
          <p:cNvPr id="4" name="Picture 2" descr="G:\DCIM\302PHOTO\SAM_2756.JPG"/>
          <p:cNvPicPr>
            <a:picLocks noChangeAspect="1" noChangeArrowheads="1"/>
          </p:cNvPicPr>
          <p:nvPr/>
        </p:nvPicPr>
        <p:blipFill>
          <a:blip r:embed="rId3" cstate="print"/>
          <a:srcRect/>
          <a:stretch>
            <a:fillRect/>
          </a:stretch>
        </p:blipFill>
        <p:spPr bwMode="auto">
          <a:xfrm>
            <a:off x="3707904" y="2708920"/>
            <a:ext cx="5247348" cy="400191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0"/>
            <a:ext cx="8229600" cy="1340768"/>
          </a:xfrm>
          <a:blipFill>
            <a:blip r:embed="rId2" cstate="print"/>
            <a:tile tx="0" ty="0" sx="100000" sy="100000" flip="none" algn="tl"/>
          </a:blipFill>
        </p:spPr>
        <p:txBody>
          <a:bodyPr>
            <a:normAutofit fontScale="90000"/>
          </a:bodyPr>
          <a:lstStyle/>
          <a:p>
            <a:r>
              <a:rPr lang="es-MX" b="1" dirty="0" smtClean="0"/>
              <a:t>UNIDADES DE MEDIDA NO CONVENCIONALES</a:t>
            </a:r>
            <a:endParaRPr lang="es-MX" b="1" dirty="0"/>
          </a:p>
        </p:txBody>
      </p:sp>
      <p:sp>
        <p:nvSpPr>
          <p:cNvPr id="3" name="2 Marcador de contenido"/>
          <p:cNvSpPr>
            <a:spLocks noGrp="1"/>
          </p:cNvSpPr>
          <p:nvPr>
            <p:ph idx="1"/>
          </p:nvPr>
        </p:nvSpPr>
        <p:spPr>
          <a:xfrm>
            <a:off x="457200" y="1600201"/>
            <a:ext cx="8229600" cy="1180728"/>
          </a:xfrm>
        </p:spPr>
        <p:txBody>
          <a:bodyPr/>
          <a:lstStyle/>
          <a:p>
            <a:endParaRPr lang="es-MX" dirty="0"/>
          </a:p>
        </p:txBody>
      </p:sp>
      <p:pic>
        <p:nvPicPr>
          <p:cNvPr id="61442" name="Picture 2" descr="https://encrypted-tbn3.gstatic.com/images?q=tbn:ANd9GcRMVk2weWRqU12lswZzwtabH8PCJoy1e4eFwi5utM1f2RVBfRr3"/>
          <p:cNvPicPr>
            <a:picLocks noChangeAspect="1" noChangeArrowheads="1"/>
          </p:cNvPicPr>
          <p:nvPr/>
        </p:nvPicPr>
        <p:blipFill>
          <a:blip r:embed="rId3" cstate="print"/>
          <a:srcRect/>
          <a:stretch>
            <a:fillRect/>
          </a:stretch>
        </p:blipFill>
        <p:spPr bwMode="auto">
          <a:xfrm>
            <a:off x="467544" y="1268760"/>
            <a:ext cx="8208912" cy="505551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style>
          <a:lnRef idx="2">
            <a:schemeClr val="accent5"/>
          </a:lnRef>
          <a:fillRef idx="1">
            <a:schemeClr val="lt1"/>
          </a:fillRef>
          <a:effectRef idx="0">
            <a:schemeClr val="accent5"/>
          </a:effectRef>
          <a:fontRef idx="minor">
            <a:schemeClr val="dk1"/>
          </a:fontRef>
        </p:style>
        <p:txBody>
          <a:bodyPr>
            <a:normAutofit fontScale="90000"/>
          </a:bodyPr>
          <a:lstStyle/>
          <a:p>
            <a:r>
              <a:rPr lang="es-MX" b="1" dirty="0" smtClean="0">
                <a:solidFill>
                  <a:srgbClr val="C00000"/>
                </a:solidFill>
              </a:rPr>
              <a:t>CANTIDADES FISICAS:</a:t>
            </a:r>
            <a:br>
              <a:rPr lang="es-MX" b="1" dirty="0" smtClean="0">
                <a:solidFill>
                  <a:srgbClr val="C00000"/>
                </a:solidFill>
              </a:rPr>
            </a:br>
            <a:r>
              <a:rPr lang="es-MX" b="1" dirty="0" smtClean="0"/>
              <a:t>LONGITUD Y ALTURA</a:t>
            </a:r>
            <a:endParaRPr lang="es-MX" b="1" dirty="0"/>
          </a:p>
        </p:txBody>
      </p:sp>
      <p:sp>
        <p:nvSpPr>
          <p:cNvPr id="3" name="2 Marcador de contenido"/>
          <p:cNvSpPr>
            <a:spLocks noGrp="1"/>
          </p:cNvSpPr>
          <p:nvPr>
            <p:ph idx="1"/>
          </p:nvPr>
        </p:nvSpPr>
        <p:spPr/>
        <p:style>
          <a:lnRef idx="2">
            <a:schemeClr val="accent5"/>
          </a:lnRef>
          <a:fillRef idx="1">
            <a:schemeClr val="lt1"/>
          </a:fillRef>
          <a:effectRef idx="0">
            <a:schemeClr val="accent5"/>
          </a:effectRef>
          <a:fontRef idx="minor">
            <a:schemeClr val="dk1"/>
          </a:fontRef>
        </p:style>
        <p:txBody>
          <a:bodyPr/>
          <a:lstStyle/>
          <a:p>
            <a:pPr algn="just"/>
            <a:r>
              <a:rPr lang="es-MX" b="1" dirty="0" smtClean="0"/>
              <a:t>El estudio de la longitud comienza generalmente al utilizar unidades informales como lo son los dedos pulgares, clips o pedazos de gis. Los niños pueden medir objetos cotidianos como los libros, cajas y lápices, con estas unidades no estandarizadas.</a:t>
            </a:r>
            <a:endParaRPr lang="es-MX"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SAM_13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VOLUMEN Y CAPACIDAD</a:t>
            </a:r>
            <a:endParaRPr lang="es-MX" b="1" dirty="0"/>
          </a:p>
        </p:txBody>
      </p:sp>
      <p:sp>
        <p:nvSpPr>
          <p:cNvPr id="3" name="2 Marcador de contenido"/>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a:r>
              <a:rPr lang="es-MX" dirty="0" smtClean="0"/>
              <a:t>Las unidades fundamentales de volumen son la pulgada cubica, o el centímetro cubico. El mismo volumen puede tener muchas formas. Ahora bien muchos utilizan el termino capacidad para el volumen liquido, el agua con color vegetal da a los niños una imagen de qué tan lleno esta el frasco de una manera clara. Unidades estándar comunes de capacidad incluyen la taza, la pinta (0.47 litros), y el cuarto.</a:t>
            </a:r>
            <a:endParaRPr lang="es-MX"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s://lh6.googleusercontent.com/-cmMmNH6x6pw/TWjIMoZDKQI/AAAAAAAAFu4/E0ZrH0t5iV4/s1600/vol06.png"/>
          <p:cNvPicPr>
            <a:picLocks noChangeAspect="1" noChangeArrowheads="1"/>
          </p:cNvPicPr>
          <p:nvPr/>
        </p:nvPicPr>
        <p:blipFill>
          <a:blip r:embed="rId2" cstate="print"/>
          <a:srcRect/>
          <a:stretch>
            <a:fillRect/>
          </a:stretch>
        </p:blipFill>
        <p:spPr bwMode="auto">
          <a:xfrm>
            <a:off x="0" y="0"/>
            <a:ext cx="5286375" cy="3686176"/>
          </a:xfrm>
          <a:prstGeom prst="rect">
            <a:avLst/>
          </a:prstGeom>
          <a:noFill/>
        </p:spPr>
      </p:pic>
      <p:pic>
        <p:nvPicPr>
          <p:cNvPr id="63492" name="Picture 4" descr="https://lh3.googleusercontent.com/-YB7_QGO63dQ/TX5xLJP8ROI/AAAAAAAAHPg/uKweVwWKOwI/s1600/vol03.gif"/>
          <p:cNvPicPr>
            <a:picLocks noChangeAspect="1" noChangeArrowheads="1"/>
          </p:cNvPicPr>
          <p:nvPr/>
        </p:nvPicPr>
        <p:blipFill>
          <a:blip r:embed="rId3" cstate="print"/>
          <a:srcRect/>
          <a:stretch>
            <a:fillRect/>
          </a:stretch>
        </p:blipFill>
        <p:spPr bwMode="auto">
          <a:xfrm>
            <a:off x="5265261" y="188640"/>
            <a:ext cx="3878739" cy="3497213"/>
          </a:xfrm>
          <a:prstGeom prst="rect">
            <a:avLst/>
          </a:prstGeom>
          <a:noFill/>
        </p:spPr>
      </p:pic>
      <p:pic>
        <p:nvPicPr>
          <p:cNvPr id="63494" name="Picture 6" descr="http://1.bp.blogspot.com/_iqyId9cG8aA/S_lm4bXwcdI/AAAAAAAAADU/gbf-db-8urQ/s1600/20070924klpcnafyq_28_Ies_SCO.jpg"/>
          <p:cNvPicPr>
            <a:picLocks noChangeAspect="1" noChangeArrowheads="1"/>
          </p:cNvPicPr>
          <p:nvPr/>
        </p:nvPicPr>
        <p:blipFill>
          <a:blip r:embed="rId4" cstate="print"/>
          <a:srcRect/>
          <a:stretch>
            <a:fillRect/>
          </a:stretch>
        </p:blipFill>
        <p:spPr bwMode="auto">
          <a:xfrm>
            <a:off x="2915816" y="3566391"/>
            <a:ext cx="4248472" cy="3291609"/>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PESO Y MASA</a:t>
            </a:r>
            <a:endParaRPr lang="es-MX" b="1" dirty="0"/>
          </a:p>
        </p:txBody>
      </p:sp>
      <p:sp>
        <p:nvSpPr>
          <p:cNvPr id="3" name="2 Marcador de contenido"/>
          <p:cNvSpPr>
            <a:spLocks noGrp="1"/>
          </p:cNvSpPr>
          <p:nvPr>
            <p:ph idx="1"/>
          </p:nvPr>
        </p:nvSpPr>
        <p:spPr>
          <a:xfrm>
            <a:off x="457200" y="1600201"/>
            <a:ext cx="8229600" cy="2692896"/>
          </a:xfrm>
        </p:spPr>
        <p:style>
          <a:lnRef idx="2">
            <a:schemeClr val="accent5"/>
          </a:lnRef>
          <a:fillRef idx="1">
            <a:schemeClr val="lt1"/>
          </a:fillRef>
          <a:effectRef idx="0">
            <a:schemeClr val="accent5"/>
          </a:effectRef>
          <a:fontRef idx="minor">
            <a:schemeClr val="dk1"/>
          </a:fontRef>
        </p:style>
        <p:txBody>
          <a:bodyPr/>
          <a:lstStyle/>
          <a:p>
            <a:pPr algn="just"/>
            <a:r>
              <a:rPr lang="es-MX" b="1" dirty="0" smtClean="0"/>
              <a:t>Técnicamente, peso es el termino utilizado en el sistema de medición ingles, se refiere a la masa más los efectos de la gravedad. Masa es el termino utilizado para la cantidad de material en un objeto.</a:t>
            </a:r>
            <a:endParaRPr lang="es-MX" b="1" dirty="0"/>
          </a:p>
        </p:txBody>
      </p:sp>
      <p:pic>
        <p:nvPicPr>
          <p:cNvPr id="68610" name="Picture 2" descr="http://www.ceibal.edu.uy/contenidos/areas_conocimiento/mat/midiendomasas/pesotierra.jpg"/>
          <p:cNvPicPr>
            <a:picLocks noChangeAspect="1" noChangeArrowheads="1"/>
          </p:cNvPicPr>
          <p:nvPr/>
        </p:nvPicPr>
        <p:blipFill>
          <a:blip r:embed="rId3" cstate="print"/>
          <a:srcRect/>
          <a:stretch>
            <a:fillRect/>
          </a:stretch>
        </p:blipFill>
        <p:spPr bwMode="auto">
          <a:xfrm>
            <a:off x="6804248" y="3717032"/>
            <a:ext cx="1944216" cy="2916325"/>
          </a:xfrm>
          <a:prstGeom prst="rect">
            <a:avLst/>
          </a:prstGeom>
          <a:noFill/>
        </p:spPr>
      </p:pic>
      <p:pic>
        <p:nvPicPr>
          <p:cNvPr id="68612" name="Picture 4" descr="http://4.bp.blogspot.com/-GPI1N9VwfsM/UWkVTv3MwJI/AAAAAAAACso/wZ-z_iMB3yI/s1600/balanza1.gif"/>
          <p:cNvPicPr>
            <a:picLocks noChangeAspect="1" noChangeArrowheads="1"/>
          </p:cNvPicPr>
          <p:nvPr/>
        </p:nvPicPr>
        <p:blipFill>
          <a:blip r:embed="rId4" cstate="print"/>
          <a:srcRect/>
          <a:stretch>
            <a:fillRect/>
          </a:stretch>
        </p:blipFill>
        <p:spPr bwMode="auto">
          <a:xfrm>
            <a:off x="1403648" y="4191000"/>
            <a:ext cx="3810000" cy="2667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normAutofit fontScale="90000"/>
          </a:bodyPr>
          <a:lstStyle/>
          <a:p>
            <a:r>
              <a:rPr lang="es-MX" b="1" dirty="0" smtClean="0">
                <a:solidFill>
                  <a:srgbClr val="FF0000"/>
                </a:solidFill>
              </a:rPr>
              <a:t>CANTIDADES NO FISICAS:</a:t>
            </a:r>
            <a:br>
              <a:rPr lang="es-MX" b="1" dirty="0" smtClean="0">
                <a:solidFill>
                  <a:srgbClr val="FF0000"/>
                </a:solidFill>
              </a:rPr>
            </a:br>
            <a:r>
              <a:rPr lang="es-MX" b="1" dirty="0" smtClean="0"/>
              <a:t>TIEMPO</a:t>
            </a:r>
            <a:endParaRPr lang="es-MX" b="1" dirty="0">
              <a:solidFill>
                <a:srgbClr val="FF0000"/>
              </a:solidFill>
            </a:endParaRPr>
          </a:p>
        </p:txBody>
      </p:sp>
      <p:sp>
        <p:nvSpPr>
          <p:cNvPr id="3" name="2 Marcador de contenido"/>
          <p:cNvSpPr>
            <a:spLocks noGrp="1"/>
          </p:cNvSpPr>
          <p:nvPr>
            <p:ph idx="1"/>
          </p:nvPr>
        </p:nvSpPr>
        <p:spPr>
          <a:xfrm>
            <a:off x="457200" y="1600201"/>
            <a:ext cx="8229600" cy="2980928"/>
          </a:xfrm>
        </p:spPr>
        <p:style>
          <a:lnRef idx="2">
            <a:schemeClr val="accent5"/>
          </a:lnRef>
          <a:fillRef idx="1">
            <a:schemeClr val="lt1"/>
          </a:fillRef>
          <a:effectRef idx="0">
            <a:schemeClr val="accent5"/>
          </a:effectRef>
          <a:fontRef idx="minor">
            <a:schemeClr val="dk1"/>
          </a:fontRef>
        </p:style>
        <p:txBody>
          <a:bodyPr>
            <a:normAutofit lnSpcReduction="10000"/>
          </a:bodyPr>
          <a:lstStyle/>
          <a:p>
            <a:pPr algn="just"/>
            <a:r>
              <a:rPr lang="es-MX" b="1" dirty="0" smtClean="0"/>
              <a:t>El tiempo involucra duración, o cuanto tiempo toma algo (tiempo transcurrido), y secuencia. Una secuencia es el concepto de edad. Las actividades de aulas cotidianas proporcionan oportunidades para calcular el tiempo.</a:t>
            </a:r>
          </a:p>
          <a:p>
            <a:pPr algn="just"/>
            <a:endParaRPr lang="es-MX" b="1" dirty="0"/>
          </a:p>
        </p:txBody>
      </p:sp>
      <p:sp>
        <p:nvSpPr>
          <p:cNvPr id="69634" name="AutoShape 2" descr="data:image/jpeg;base64,/9j/4AAQSkZJRgABAQAAAQABAAD/2wCEAAkGBhQSEBUUERQWFRUWGBwYFxcXFRcXFhYXFBUXFhcaHBgaHCYeFxwlGRoXHy8gIycpLi0sGh4xNTAqNSYrLCkBCQoKDgwOGg8PGi4kHyUvKTUsLSwuLCwsLyk0KSkqKiksLCwsLCksLDUpLCksLiwsLCwpLCwsKS0pKSwsLCwsLP/AABEIAN4A4wMBIgACEQEDEQH/xAAcAAEAAgMBAQEAAAAAAAAAAAAABgcDBAUIAgH/xABHEAACAQMBBQUEBwYDBgYDAAABAgMABBEhBQYSMUEHE1FhcSIygZEUI0JSobHBM2JygpLRCBXhQ1NzstLwY4Oio8LDFyST/8QAGwEBAAIDAQEAAAAAAAAAAAAAAAMEAQIGBQf/xAAsEQACAgECBQIGAgMAAAAAAAAAAQIDEQQhBRIxQVETcRQyYYGR0RWxIkLB/9oADAMBAAIRAxEAPwC8aUpQClKUApSlAKVobb27DaQtNcyLGi9T1PQAc2J8BVG73ds91eMYrANbw8uMftmHiW/2Y8l186AuLePfuysdLmdVb/dj25D/ACLkj1OBVd7Y/wAQ6DItLVn8GlYKP6FyfxFVKbFRlpnLEnJ15nzJ1Jr4faaJ+zUDz/71oCZ3vbDtaY/VlYgekcS/m/Ea0F3s21IdLi4P8JA/IVEJNruftH4VhO0H+839RoCxLfbu8Kaqbth5xBx+KGtyHtn2rbHF1Ej+IkhaJvmuB+FVrDtqZfdlkX+GRh+Rrr2W/wBfR6LdykfdkfvEP8smQaAuLYXb9aSkLdRyW5P2h9bH81AYf01Y+zNrw3EYkt5ElQ/aRgw9DjkfI15hfeO2n0vbJAx/21r9Q/qY9Yn+QrDazPayd/s26Y41IA7uUDwePJEg9OIUB6vpVT7iduMcxWHaHDFIdBMNImP7w/2Z8/d9KtdWyMjUUB+0pSgFKUoBSlKAUpSgFKUoBSlKAUpSgFKUoBXD3v3vg2dbmac+SIPekboo/U9BXQ2xtaO1geeZuGONeJj+QHiScADxNeWN8d7Jtp3bSvkLyiTOkaZ0Hr1J6n4CgPreTei42pcd7cN7IzwIPcjXwUdT4nmfy0Z74RjhT/v1PWsQ0HAh5e83h5VKtxezOXaL51jgU+1IRnXwUfaf8F6+BAh9nZz3UoSFHlduQUEn5dB51NX7JjaRLNtWZolY4EVvGZ5TgFjkj2EwAddRV/bt7qW9jF3dtGF+8x1dyOrNzPpyHQCo/wBse1TDsmZUzxzlYEA5kynDD+gNQHK3J7MtjzWsdxFA8yyAlWuGbiPCxU+wCF5g9KmMG5NgowtlbD/yIs/PhzX3s3d5Y9npZkkKsIhJRire5wsQw1Bzk5qDdimzU49oXEXEInuDFCGdn+rhzrliSSeJdfKgJHvPu1YxQF/8riuDkAJFbxBznrnAwB1OahGwdwdlbWsmu0t5LFQzjKzZXEYGW9rK8PPoORqfdpm2fouyrqQHDd2UXx4pfqxj04s/CvrcrY6WmybeGXhCrCDLxYC5kHHJxZ0xliNaAoq87Myxb/KryC/CjJiR1EwHjwEkOPMEelRCRCrlJFaKRTgggqQfMHVTV2lYNobatG2VEqxWbMbi6jQJEwIAESkACTTI9GONM1N98ez+12lHidMSAexMuBInx+0v7pyPTnQHli4zn2ufj4+tWH2Y9rT2TLb3RL2p0U82g9OpTxXp08DHN7dzbjZk3dXA4o2z3UoHsOB/ysOqnl5jWo9NDjlyoD2TBOrqrowZWAKsDkEEZBBHMYrJVBdjPaObeRbK5b6mQ4hYn9k7H3c9EY/InzNX7QClKUApSlAKUpQClKUApSlAKUpQClK5G9u3hZ2U1weaL7IPV29lB/URQFOduu+RlmFnE31cR+sx9qXGo9FBx6lvCqxgUqox7z6D08a+bmYzTEsSxJJLHmSTlifU5Nbez4GlkARSzyMI41HM5OPxJA+dASns83Ga/nCarDHhpXHPXkB+82DjwGT4VYHaLs+W3msILG6ngE0qQxwRMEjSNP2jnA4mPtKTk+POp3uduylhaJAuC3vSN9+RvePp0HgAK4+0N2559vW9y6j6NbW7d23EpJnkJB9nmPZI1/doDNvdvs1tPBaWsP0i7nyVQvwKka5zI7YOBofkfDXR2XeR7X7yG8t+6urCZSVEhZUkIJjkUjAdSAdGBrkXO1IbPeW4nvnESNaIIHfIUgFe8Cnq3EG0Gvzre7JIHlN7tGRSovZ+KINoe5i4hGfjxEfy0BMrhnntJBEQkrI6gnOEkwV1xro35Vo7h7snZ+z4bZirMgJdlzhndizEZ1xrj4Vvo3d3BX7Mw4l/4iABx8V4T/Kxro0MtGttDZsU6d3PGkqE54XUMuRyOD1864e/G4se04VillmjCkkd2wCknGONSCHxjTwyaktKGCKbm7tXdke6luo57ZUxGot0hkRsjmU9kjGfMk1ItpJKYXEDKkpUhGdeJVboSo5jyrZrnbxXMkdpO8KM8qxuY1UZZn4TwgD+LFAQLcpZdr29/FtKRbmBZzDE6xJEcx5zInDy5qQcnrz1FVBvbutJs66a3m9pTrG+MCSMnQjwI5EdD8K9Bdl2wWtNlW8bqVkKmSQMMMHlJYgg8iAQPhWLtP3LG0bFlUfXxZeE9eIDVPRhp68J6UB5glj4Tj5V6c7Od4bifZ8X0iJxMo4Szacaj3ZD1BI5+JBPWqv3C3RVUSe5UF+caMPcHRiD9rwB5evKw02m4HCrEA+HWue1vF/Tm4V9ur/X7LMKcrLO5dbXk4iOIDH3f71rHaDfeb5muWklZ1FcjbqLrJNub/LLajFLodCPajjkx/P8637feA/bGfMf2rhqKyNGRzBHwqSjX6qjeEnj67oxKuEuxL4LhXGVORWSobb3bRtxIfUdD61KbC+EqcQ9CPA12XDeKw1i5ZbS8efYpW1OHsbNKUr2SEUpSgFKUoBVP/4hdulIre2U++zSsPJBwp/6mY/y1cFea+3TaPebXdOkUaIPiveH8X/CgIHGcKx8dB+tWd2H7DV7mS8mIWK1TQsQFVmzliToMKHOfSq1t0yUHTVj8M/2q7t2tzZJ92ZYYCFluSXGTji7t1HCT0Dd2R/NQE52L2jWF3N3NvcK0hzwgq6cfDz4CygP15eBqS1SW0NoSz3ex7AWbWs1vIkjZaNuGOIAPw8BJCEKTlsZwOdXbQGte7NimAE0aSAHIDorgHxAYHFbCqAMDQDkK/aUBobZtmaLKftIyJI/Nk6fzDiX0Y1s2d0ssayJ7rAMPQjPzrNXH2W3dTy2590/XRfwufrFH8MmvpItY7m63j7HYpSlZNBSlKAVwd5N6Yrf6ov9e6M0a4Y6DQtnGAAT1Nd6oRv9taNuGFHRnU5dQQWQY9niA1GddD4VV1ljrplJG0Fl4IvHckmugsulcWM4Nb0UlcPZ0LyOkklb0FxpXISStiKWqsVhm527W94GzgGs+0dtCReELjzzXCaevzvallqbIwdcXs+pjlTeWbTSVt7Fv+7mH3X9k/Hkfn+dc1NetYpGwdDy1rTSqdNkbI+TMsSWCyKV+KdBX7X0pHmClKUApSlAK8odp83Fti8PhKR/Sqr+ler68ndpkfDti9H/AIxP9QB/WgONYH2z5Ifyr0xsbdaK62PaQymRVCI4MUjRsGKk+8vP3joa8zWJxJ6qfxFerdw7gPsy0YdYE/BQP0oD53Z3FtbAu0CEyP78sjGSVvIs3IeQxUgrlw70WjzmBLmFpgcGMSoXyOY4c5z5V1KAUpSgFVfv/wBpYsdoRJNbSqsbKyXAIKyRyACZeHHIA+OeJF0rrb+drlrs4GMHv7j/AHSHRT/4jck9NT5dapng2rvJPnUxKdDqltDnw58TY/ib4UMp4eSyz/iAt3vI7e3t5JUeRY+9yEOXYKCsZBLDJ6lTVq158suyCWGdhZXgW/tjxhWAVZEZQVdDrw+8VKsCPMA1KNk9sc9pILfbts8D8hOi+w2OpUZBH70ZPoKwnkzKLi8MtulamzNrQ3MYlt5ElQ8mRgw9NOR8jrW3WTUVV+39wrewJltg69831gZy44gCQRxajOWzknpVoVGN9NsWgjNvcXEMUrqHjWR1UkgkKdeQJBXPrVXV1O2mUF1NoPDTK+xX0kmK+Vahrifcum3FNW3HLXHzivpboisKCM5Ou0tFl1rlfTa/Pp1RurfJnJ2ZJQOWlftiO8lROrOB8M6/hmuL/mA6mpX2fWBkdrhh7K5VPNjoxHkBp6k+Felo9M7LVtsRzliJPKUpXZlIUpSgFKUoBXmPttsO72zMcaSLHIPigQ/+pDXpyqR/xGbGObW6A09qFj/7if8A2UBTTnAU+X616A7Pd8YbfdsS3DMFgLwnhGXJLkoFGfe4XXHzqgBqnofwNWJ2QxQ3qXWy7kkJOoljIOGWSLmV8+HhPopoDJabJm+j2WzZbRLWWafvYb2TAkZQ3H9gMVmwQOEsPsjzr0SBUEtezid7q2lvr5rlLQ8UKdysZ4tMM7AnjIwvrj1zOzQGhtvb8FnEZbmVYkHVjqT4KObHyAJqjd7O2S72jJ9F2THIiv7PEozcSDrjH7JfTXxI5Vuzdk+1NqXrS7VlEMYYgBXWQhM6LEikqi+bEHqQTVs7rbmWuz4+C1iC595zrI/8T8z6ch0FAVfuP/h/AIm2o3E3PuEbTPP6yQe96L8zVzWdmkSLHEioijCqoCqB5AaCs1YZ5wNOtAQvezZ0ke0bW9tVLtnup1XrGep9Bn5LUo2pZ29zGY7hElQ81deIeoyND5ity3hwoyNetfTyKOeK1UcNsmstdkYp9lj7FS7R7KZLOQ3Gw7toH5mCQkxt5cRBBHk4PqK3Nj9sbwOINtW7WsnISqC0LeeBkr6qWHpVoKQeWDXN25saGdOCeJZYz7ysoI9fI+YrYhN2yvo5kEkTrIjaqyMGU+hGlQTtZvpIbd2+gQ3MLRcDzOw4oSzFQSnAXKLkNlTnJ6c65c/ZbcWbtNsK7aLOrW0rFom8gTn4cQz+8KbP7Mb64slhu764hib9rakxzkBXzhZ854TgEA5xyOcUBy9o7Kh2Vs2yMk/eNJ7JdclGDAyBlzrwgFV5a6HArHFdKyhlIYHkQciuF23bRT6VDZw/s7SNYwM5wxAz8lCD4GvrcfcuYfXSFkUrhE+/+8w6DwHOuf4npKYp3Z5X48liqTex3S1fDGs91alDg6VhsLN55ViiGWb4AAcyT0Arw64ubxFZJ3sYWNYGNTODsymJ9uWNR5cTH8hUg2V2e28RDPmZh9/3f6Bp8816lXD7pPdY9yJ2RRC91ty3u2DyZSDqeRfyXy/e+Wate1tljRUjUKqjAA5ACsirjQV+17+n00aI4XXyV5SchSlKsmopSlAKUpQCo12i7t/TtmzwgZfh44/+JH7Sj444f5qktKA8W2x1IPXQ+VbWxdrSWd1HPH78Thh4HHMHyIyPjUz7aNzzZX5mjGIbkl1xyWXnIvxPtD+I+FQWccS8Q+NAewNhbaju7aO4hOUkUMPEeKnwIOQfMGuNvjY3ek9rfLarEhLrLErwsB7RZmJyuB1FUz2N9o4sZvo1y2LaVshjyhkOnF5I2gPhgHxqy95NlXW1b36K6PBs2Eh5WJwbxs5VVIP7PT9efDgDf7MN6bu/t3luo41QNwwyxh1E4UkM4R9QuQMHrroMVNKx21ssaKiKFRQFVQMBQBgADoMVkoBWvbj2mPXNfF9teGHHfTRxZ5d5IqZ9OIjNftjKG4ipBBOQQcgg8iD1oDPM+FJrlk11ZEyCD1qHbZ3stbW47i4njjkKhgGOBwsSAeI6DkdCaAkNtJhh56VtX9/HBG0szqkaDLMxwAB4mtLZSiQLIrKyHVSrBg3mCNMVwO0Dcq4vnheGeMLCeL6PNGXglfOjPwsCcDoQfxoDDun2hfTb94Y7dkiMferIx4WKZAVjHjQMTka8tetSXefeBLK1knk+yPZX77nRVHqfwyelVr2b7emae8vZ40bvj3ayRthC0B4AiIfa4MYPEei+NSO/vTJhpiDw6gYGFOOYHTTrXla7idekajjMn2JYVOe5XG6+6Uk87Xt4pLuxdVfoWOeJh45OQOlWKowNTyrmvt5OS6nwUZrWnvpW91eHPU8/lXI6my/Vz57Nl4LkVGCwja2lEZsBRl2IVfMnQVNd29147RPZ9qRh7bnmfIeC+VQWCXhKa6g5z5jkfnVlbNvO9iV/Ea+R5H8a6Dg0K4tx/wBv+Fe9s2qUpXRlYUpSgFKUoBSlKAUpSgFKUoDi737rRbQtHt5tA2qtjWNx7rD08OoJHWvK21tkS2VzJb3C8LocHwYHkwPVSNQa9h1DO0ns5j2pBphLiMHupMfHgfxQn5HUdQQPL88GNRy/KrR7Lu2I2oW1viWgGkcupaEdFbqyfivmOVdbR2fLaTPBcoUdDhlP4EHkynmCNDWpLb41XUUB7NtbtJUV42V0YZVlIKsD1BGhrW27tP6PazTkZ7qN5MePApbH4V5d3O3zvLFv/wBOXKk5aB9UbxwuefmpBq39kdttjco0F+jWzMpR1cFomDDBHEBlQQT7wHrQEOtLeWG0G1tp2ltex3Lq0hkZmnSORsJwKw7tFHRRrqNQOV27NljiXhUBI8DuwBhQmBwgDoMYqCbN7OYLlI4k2m1zYROHS2UxMNCSFaVTxMoydCPlVg/SGJZQikrjGfA/6YoDHdbU6IdPGqu3mjeyuJry4SC7t7mRFlV4/rY1GVjC8WVIA+Z8Ks28iEySQTRjEiMCFYjIYEEcS6rpnUGoDd7hW1u8bX13O9vEwZIJ7pTGpHLQ6sB4fD1AmWz3WGJY4QEjUeyqjCgHXQdOddH/ADuNULSsExzJ5a8vj5VANv8AbbbREpaotw+SFIBCHwOca/CuTsJru9lW4uzxM2e4hHsxQr1bh5cR+8dcetVtTqFRDm6vsvLNox5mSXvFkkZ0QJGPdVVCjU5JwBjiJ1Naty/GSPs9R4+Vft/fFRw4A8MHOT1PpWpFLXC3Oc5u2fVl9YSwjZSEAaAAeWlY3brX0bjSsE8umnrUdcXzbmWYvosjIZEUlYyOIjpnP4f6VJtgbX4VARs65KtyPofsmupuRacNrxH/AGjE/AeyPwH41pbb3OOTJa+yeZj5A/w+Hpy9K6B6C2EI3UvfBX9RNtMklltBZBpow5qeYraqtrXbTK3DJlHXTXQg+H+hqX7K3hV8LIQD0PQ/2NXNHxRTfp3bS89n+maTqxvE7VKUr2yAUpSgFKUoBSlYrq6SNGeRlRFGWZiAqgcySdAKAy0qk99u3/BMWzFB6GeRdP5Iz+bfKo5u3203sTF55++1yYpFVVdevBIigxv4ZyDQHo+lcndfeiC/t1ntmyp0IOjIw5qw6Ef2I0NdagI3vnuFbbTi4Z1w6j6uVcCRPQ9VzzU6fHWvPG+HZ3ebMYmRe8gzpMgJTy4hzjPkdPAmvVdfLoCCCAQdCDqCD0xQHi8srfun8K6lpt6RAFlSO5j+7KC2P4XBDp8DXX7VVtf8xmFnGsSRkRng0V5VJMjBeSgE8OFxqtRGSNkxrz10oCTQXey5DlkurN/vQyLOg+D8Lj+o11oNpRoD3O2bteWOKOdSR58MhqCMj65U6DJ9k6DxPgOWtYc0BPL27Rue2Lh//KuMn4tJXDkSDiAVpZ3J5leHOfLU/jUfUZOBqTyHWrW3C3C7nhuLlcyn9nH90nqf3vy/KrqtVHTwy+vZeWbwi5M292dzkRSzrhxyXmBpy8z51NtnWReIcIIyCunPTBNaltOURWkGrfZGuM12xt7hiMa6E9euDXI/Euyx2Xt98Y9sbFvlwsRIjfWpSQ5JIOoyenhSKaug7rIxHMrzr4ntgBVNT6c5vjwapcV9AL41z7i6wa725Wzu+nVpNEX2lB+2y8vgOfnj1q1RTz2JZxk1lLCLC2Ra93BGn3VAPrjX8a3KUruIrlSRQObtjYEVyv1gw3Rxow+PUeRqE7S2LPae0fbi+8OnqOY/LzqyK+JoQ6lWGQRgjxB51R1egq1Cy1h+f2SQscStZt7ZdArMAPMj8RrWS133lU4ZyR8CfxFfG3N0pIGZlUvF0ZdSo/eH61x4Nns4yFJXqQMnHjjrXNWevTLllJp+7LK5ZdCx9k70xyIC5w3ppz05ctK7UUwYZUgjxFVh9AYgNHwuB1T2HHqORqVbmrJmTj7zkoHGpXx0/e9a9Th/ELrJqqayvPf7kVlaSyiUUpSuhK5iurlY0Z5GCogLMx0AVRkk/CvNPah2lS7Qk7uMlLZT7MfVscnfzPML0Hnk1bPbrcypshu6zhpY1kI6Rkk6+RcIPjXnDvFUaat40BhER8DWW2k4G9pQR1yAale5vZfebSIcDuoDzmkBwR+4vOT4YHnVt2/YBs8QFGMzSEfte8wQfEIPYx5EH1oCnd098J9mzGazbijbHewtnhYDxHMY6MNR5ivRm5e/NvtODvIDhlwJImxxxk+PiD0YaH1yK82b57k3OyrgLLqh/ZTKPYkA/wCVh1U/iNawbv7altp1ubNuCVPeT7LL1BH2lPUfEdKA9eVHe0Deb6Bs+WYe/jgiHjI+i/LVvRTTcbfSLadqJovZcezLGT7Ub+HmDzB6jzBFVH2/b0d5dJaofZgHE/8AxZBkf0pj+s0BVrvxPknIXmT1PMn1JrNs+2aWQEKWJYBFAyWYnAAHXp+FaqpnC+Opq7+xTcTlfTL7IyLdT1PJpPzA8+I9BQEz7PdwEsbUiZVeecfXkgMMEfs/AqATnxOemMQTfzsHILT7LPmbdjj/APmx/wCVvgelXbSgPHVjcNa3StLGVkib2kcFfaGmCCPZPX5VZ+5+3Zr6dpHPdRRDhCg++XGpYjmAvTzqzN9eze02mv1y8EwGFmTAkHgD0dfI/DFef95t277Y7tFIzCKTRJY88Dgf8rY5rz8MjWqOr0ivWV83TPhdySE+UubZ1/DcLiFw/wBYwlx9gQ/Z/NvPAr8mt17wtjB4AT/MeID5FRVNbmb6tZjuuHiRnyxVsMVYqHAyME45Vbt7tdJJWa2YPDIqYby4F0HjyHPqK5/W6SVMW302S9ixCfMzU7g8XEmAeoPI1muH9nXnX6pwK6m7Fh3twCRlIhxHwLHRR+Z+FeZpqpai1RRJJ8qyRrZ0KcWWUFvPX8DUghvWV1fqpB+A6fLSuXtnZ5t7lk6Zyv8AC2o/t8K2YnyK0vU6p/VMRw0WVFIGUEciMj0Nfdcjde54rcDqhK/Aaj8CK69d9Rara4zXdFCSw8ClKVMYFRnbW7zK3e2w1OrRg4yfvL4HyqTUqvqNPC+PLNG0ZOLyiLW27Hexh3DQSknPDj2h4svLPpipHaW3dxqgJPCMZPM1mpWKdLXTvFb4xnuw5N9RSlKsmpiurRJUaORVdGBVlYAqwPMEHmKi2zuyfZkMneJaIWzkcbPIo9Fdio+VS6lAfirgYGgr9pSgOdvBu/De27wXKB0b5qRyZT9lh0NeXd9tzJ9k3fA+WQ5MUoGBIo8fBh1Hx5EV6zrib37pw7RtWgnHPVHA9qNx7rL+o6jIoDzzufvLJaS/TbYZ4ABdQZwJIiQOIeBDEa9CQeRaottTaDXFxLPKcl3Z29WYnH6egrd27sS52ZdSQS5VuEqGGeGSNwQGU9QRn01BrlCIlljUZJIGmpLHQDzoCUdmm5rbRvApyI19qVh0QHkD4k+yPielepre3WNFRAFVQFUDkABgAeWKrvcu2XZVqIBHxTsA8zE4w5GQnLUKpx68R612m3tlPJUHwY/rXmXcV01UnGUt14RLGqT3JdSoVLvJOftBfRR+ua1JNsSnnK/zx+VVJ8doXyxbNlRIsCtPa2yYbmJobiNZI3GGVhp6+II6EaioKdoMebsf5m/vXz9NP3m/qP8Aeof5+Pat/k2+H+pTe/u4j7NvxCMtFIcwOftKTjhJ+8pOD8D1qydlWwjjVByAA+Qrq30aTqBN7fCeJOP2uBujDPI+laUK8Oh+dUNdxBatRSWCSFfIZJpcVYW7eyu4gAPvt7T/AMR6fAYFVg+9ttZ3VubnPAzHJGvBgaOw5lQ2OXrrjFXBb3CyKHRgysAVZSCCDyII5ivV4PpuWHqvv0Irpb4I1v5srjiEqjWPn/Af7HB+dRGwkyMeFWpLEGUqwyCCCPEHQ1V11YmC4eL7p0Pip1B+VVuM6bEvVXR9fczTLsSzc6bDSJ4gMPhof0qUVBt2XK3K50BBHrkaCpzXocHnzaZJ9m0aXL/IUpSvXIRSlKAUpSgFKUoBSlKAUpSgFKUoDi70boW20Iu7uo+LGqsDwyIT1VhqPTkeoNRjdPsXtLG5FxxyTuusfecPCh+9hQOJh0J5eGasGlAQDay5uZf4zWJmCDzrY2ocXU38X6Cuf3LSusae85wPADqT6DJ+FcBdW5amSj1cn/Z6EXiKNYyTSuUhRnPXhGg9TyHxrbTdO9bmir6uv6ZqfbK2UlvGEjHmT1Y9SfOtyukq4PWornbbKzufYrobi3Z5tGP5z/01kHZ/c9ZY/mx/+NWDSrC4Xp12f5NfVkV//wDj+4HKWMn1YfpWuNybxsjMa+ZfQ/IE1ZFKfxenznA9WR5B3thuFu3jvEMcynAU8uHOmDyKnmGHOt7dLtGvdmELE/FFnJhk9qM5546ofNSPPNWv/iKjX6BA3ApczhQ5HtKvdyMQDzAJAyPKqJkiLKuK9GMVFYXQi6npzcjtTtNoqFDCGfrC7DJP7jaCQemviBWLf224Zo5RyYcJ9VOR+B/CvM9lYl5AjMI8n3mzwg+JwCceYFWBb7e2jaIkV5ItxaMwCyiRZhH0BWRTxLodVfpyAqprqfWolFdTeDxLJZcEmVBB1HX8qnWy74SxBuvJh4MOdVtsu46H0qS7vX/dy8JPsvp6N0Px5fKuX4Xqvh7+SXSW337Fq2PNHJL6UpXalIUpSgFKUoBSlKAUpSgFKUoBSlKAUpSgK93ofgvJM6cQVh8VA/MGujuTa8cjzHkvsL6nBb5DA+JqQbU3fhuCDMnEV0BBIOPDQ6ituzs0iQJGoVV5AV5FXDuTUu5vbqiZ2ZjymalKV65CKUpQClKUBGu0Dctdp2ZgZ+7YMHjfHEA6gjUZGQQSOfWqdn7Atox/s5LaQfxup+RTA+deh6UB5rk7H9qDnbK38M0R/NhWJOxTakjAdysY6mSZMD4KWP4V6ZpQFTtu5LYJCkziQlAC6gheJdCNddNNTzrpwtxAY51NttbKW4hMbaHmp+6w5Gq8t5GikMcmjKcH4VxvFdH6VnOvlf8AZcqnlYLA2HtLvY9feXRv0PxrpVCNnoWfKSBCfMjPxrLfd6p4WlLejnFXqeLyhSvUg21tlY3NJU5lsyVXG0I4/fdR5Z1+XOsVttiKRuFW16AgjPpkVD441By+o646/Gu1szZJkcSle7QYKr1OOR8h+db0cT1GosShBYzv1zjznoYlVGK3ZI6UpXQlcUpSgNe+vlhQu5OB4DJJPIADmaxx7WjK8RPBrghxwsDpoQeR1HzFZrq1WRSrjIP6flWu2xYigQplQc8znOCuc5ydDj5eAoD7/wA2h/3i/PpSTasYjaQNxKgyeHLcvIelY/8AI4eLi4NccPM8uDu8c/u6V9xbJjVGRVwrZDDJ14gFPXwAoD5n2uicfEGHAMnT7OSOLny9k88eWdK/YtsRMWw2iAMxwQoyzKBk8zlSMUOyY/b972zxN7b6k5z10GDjHhpX6uyYwOELgYAwCeSszL10wzEj/SgDbXiHORen44wPXUac9RWa2u0kGUYMPEegI/Ag/EVgXY8XEGwSQeIEsx9oY9rU89Br5VmtbNYxhBgadSfdVUHP91QPhQGelKUApSlAKUpQClKUApSlAKUpQCovvfu4ZR30Q+sUagc2A8PMfjUopUN9MboOEjKbTyiqrK+PI866EUrOwVAWY8gOf/fnUi21uYk0neI3dk+9gZB88ZGDXV2XseOBcINTzY6s3qf0Fc5Dg1jsxJ4j58ln1lg0NkbuBcPNhm6L9lf+o+dd2lK6OmiFMeWCwVnJyeWKUpUxgUpS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69636" name="AutoShape 4" descr="data:image/jpeg;base64,/9j/4AAQSkZJRgABAQAAAQABAAD/2wCEAAkGBhQSEBUUERQWFRUWGBwYFxcXFRcXFhYXFBUXFhcaHBgaHCYeFxwlGRoXHy8gIycpLi0sGh4xNTAqNSYrLCkBCQoKDgwOGg8PGi4kHyUvKTUsLSwuLCwsLyk0KSkqKiksLCwsLCksLDUpLCksLiwsLCwpLCwsKS0pKSwsLCwsLP/AABEIAN4A4wMBIgACEQEDEQH/xAAcAAEAAgMBAQEAAAAAAAAAAAAABgcDBAUIAgH/xABHEAACAQMBBQUEBwYDBgYDAAABAgMABBEhBQYSMUEHE1FhcSIygZEUI0JSobHBM2JygpLRCBXhQ1NzstLwY4Oio8LDFyST/8QAGwEBAAIDAQEAAAAAAAAAAAAAAAMEAQIGBQf/xAAsEQACAgECBQIGAgMAAAAAAAAAAQIDEQQhBRIxQVETcRQyYYGR0RWxIkLB/9oADAMBAAIRAxEAPwC8aUpQClKUApSlAKVobb27DaQtNcyLGi9T1PQAc2J8BVG73ds91eMYrANbw8uMftmHiW/2Y8l186AuLePfuysdLmdVb/dj25D/ACLkj1OBVd7Y/wAQ6DItLVn8GlYKP6FyfxFVKbFRlpnLEnJ15nzJ1Jr4faaJ+zUDz/71oCZ3vbDtaY/VlYgekcS/m/Ea0F3s21IdLi4P8JA/IVEJNruftH4VhO0H+839RoCxLfbu8Kaqbth5xBx+KGtyHtn2rbHF1Ej+IkhaJvmuB+FVrDtqZfdlkX+GRh+Rrr2W/wBfR6LdykfdkfvEP8smQaAuLYXb9aSkLdRyW5P2h9bH81AYf01Y+zNrw3EYkt5ElQ/aRgw9DjkfI15hfeO2n0vbJAx/21r9Q/qY9Yn+QrDazPayd/s26Y41IA7uUDwePJEg9OIUB6vpVT7iduMcxWHaHDFIdBMNImP7w/2Z8/d9KtdWyMjUUB+0pSgFKUoBSlKAUpSgFKUoBSlKAUpSgFKUoBXD3v3vg2dbmac+SIPekboo/U9BXQ2xtaO1geeZuGONeJj+QHiScADxNeWN8d7Jtp3bSvkLyiTOkaZ0Hr1J6n4CgPreTei42pcd7cN7IzwIPcjXwUdT4nmfy0Z74RjhT/v1PWsQ0HAh5e83h5VKtxezOXaL51jgU+1IRnXwUfaf8F6+BAh9nZz3UoSFHlduQUEn5dB51NX7JjaRLNtWZolY4EVvGZ5TgFjkj2EwAddRV/bt7qW9jF3dtGF+8x1dyOrNzPpyHQCo/wBse1TDsmZUzxzlYEA5kynDD+gNQHK3J7MtjzWsdxFA8yyAlWuGbiPCxU+wCF5g9KmMG5NgowtlbD/yIs/PhzX3s3d5Y9npZkkKsIhJRire5wsQw1Bzk5qDdimzU49oXEXEInuDFCGdn+rhzrliSSeJdfKgJHvPu1YxQF/8riuDkAJFbxBznrnAwB1OahGwdwdlbWsmu0t5LFQzjKzZXEYGW9rK8PPoORqfdpm2fouyrqQHDd2UXx4pfqxj04s/CvrcrY6WmybeGXhCrCDLxYC5kHHJxZ0xliNaAoq87Myxb/KryC/CjJiR1EwHjwEkOPMEelRCRCrlJFaKRTgggqQfMHVTV2lYNobatG2VEqxWbMbi6jQJEwIAESkACTTI9GONM1N98ez+12lHidMSAexMuBInx+0v7pyPTnQHli4zn2ufj4+tWH2Y9rT2TLb3RL2p0U82g9OpTxXp08DHN7dzbjZk3dXA4o2z3UoHsOB/ysOqnl5jWo9NDjlyoD2TBOrqrowZWAKsDkEEZBBHMYrJVBdjPaObeRbK5b6mQ4hYn9k7H3c9EY/InzNX7QClKUApSlAKUpQClKUApSlAKUpQClK5G9u3hZ2U1weaL7IPV29lB/URQFOduu+RlmFnE31cR+sx9qXGo9FBx6lvCqxgUqox7z6D08a+bmYzTEsSxJJLHmSTlifU5Nbez4GlkARSzyMI41HM5OPxJA+dASns83Ga/nCarDHhpXHPXkB+82DjwGT4VYHaLs+W3msILG6ngE0qQxwRMEjSNP2jnA4mPtKTk+POp3uduylhaJAuC3vSN9+RvePp0HgAK4+0N2559vW9y6j6NbW7d23EpJnkJB9nmPZI1/doDNvdvs1tPBaWsP0i7nyVQvwKka5zI7YOBofkfDXR2XeR7X7yG8t+6urCZSVEhZUkIJjkUjAdSAdGBrkXO1IbPeW4nvnESNaIIHfIUgFe8Cnq3EG0Gvzre7JIHlN7tGRSovZ+KINoe5i4hGfjxEfy0BMrhnntJBEQkrI6gnOEkwV1xro35Vo7h7snZ+z4bZirMgJdlzhndizEZ1xrj4Vvo3d3BX7Mw4l/4iABx8V4T/Kxro0MtGttDZsU6d3PGkqE54XUMuRyOD1864e/G4se04VillmjCkkd2wCknGONSCHxjTwyaktKGCKbm7tXdke6luo57ZUxGot0hkRsjmU9kjGfMk1ItpJKYXEDKkpUhGdeJVboSo5jyrZrnbxXMkdpO8KM8qxuY1UZZn4TwgD+LFAQLcpZdr29/FtKRbmBZzDE6xJEcx5zInDy5qQcnrz1FVBvbutJs66a3m9pTrG+MCSMnQjwI5EdD8K9Bdl2wWtNlW8bqVkKmSQMMMHlJYgg8iAQPhWLtP3LG0bFlUfXxZeE9eIDVPRhp68J6UB5glj4Tj5V6c7Od4bifZ8X0iJxMo4Szacaj3ZD1BI5+JBPWqv3C3RVUSe5UF+caMPcHRiD9rwB5evKw02m4HCrEA+HWue1vF/Tm4V9ur/X7LMKcrLO5dbXk4iOIDH3f71rHaDfeb5muWklZ1FcjbqLrJNub/LLajFLodCPajjkx/P8637feA/bGfMf2rhqKyNGRzBHwqSjX6qjeEnj67oxKuEuxL4LhXGVORWSobb3bRtxIfUdD61KbC+EqcQ9CPA12XDeKw1i5ZbS8efYpW1OHsbNKUr2SEUpSgFKUoBVP/4hdulIre2U++zSsPJBwp/6mY/y1cFea+3TaPebXdOkUaIPiveH8X/CgIHGcKx8dB+tWd2H7DV7mS8mIWK1TQsQFVmzliToMKHOfSq1t0yUHTVj8M/2q7t2tzZJ92ZYYCFluSXGTji7t1HCT0Dd2R/NQE52L2jWF3N3NvcK0hzwgq6cfDz4CygP15eBqS1SW0NoSz3ex7AWbWs1vIkjZaNuGOIAPw8BJCEKTlsZwOdXbQGte7NimAE0aSAHIDorgHxAYHFbCqAMDQDkK/aUBobZtmaLKftIyJI/Nk6fzDiX0Y1s2d0ssayJ7rAMPQjPzrNXH2W3dTy2590/XRfwufrFH8MmvpItY7m63j7HYpSlZNBSlKAVwd5N6Yrf6ov9e6M0a4Y6DQtnGAAT1Nd6oRv9taNuGFHRnU5dQQWQY9niA1GddD4VV1ljrplJG0Fl4IvHckmugsulcWM4Nb0UlcPZ0LyOkklb0FxpXISStiKWqsVhm527W94GzgGs+0dtCReELjzzXCaevzvallqbIwdcXs+pjlTeWbTSVt7Fv+7mH3X9k/Hkfn+dc1NetYpGwdDy1rTSqdNkbI+TMsSWCyKV+KdBX7X0pHmClKUApSlAK8odp83Fti8PhKR/Sqr+ler68ndpkfDti9H/AIxP9QB/WgONYH2z5Ifyr0xsbdaK62PaQymRVCI4MUjRsGKk+8vP3joa8zWJxJ6qfxFerdw7gPsy0YdYE/BQP0oD53Z3FtbAu0CEyP78sjGSVvIs3IeQxUgrlw70WjzmBLmFpgcGMSoXyOY4c5z5V1KAUpSgFVfv/wBpYsdoRJNbSqsbKyXAIKyRyACZeHHIA+OeJF0rrb+drlrs4GMHv7j/AHSHRT/4jck9NT5dapng2rvJPnUxKdDqltDnw58TY/ib4UMp4eSyz/iAt3vI7e3t5JUeRY+9yEOXYKCsZBLDJ6lTVq158suyCWGdhZXgW/tjxhWAVZEZQVdDrw+8VKsCPMA1KNk9sc9pILfbts8D8hOi+w2OpUZBH70ZPoKwnkzKLi8MtulamzNrQ3MYlt5ElQ8mRgw9NOR8jrW3WTUVV+39wrewJltg69831gZy44gCQRxajOWzknpVoVGN9NsWgjNvcXEMUrqHjWR1UkgkKdeQJBXPrVXV1O2mUF1NoPDTK+xX0kmK+Vahrifcum3FNW3HLXHzivpboisKCM5Ou0tFl1rlfTa/Pp1RurfJnJ2ZJQOWlftiO8lROrOB8M6/hmuL/mA6mpX2fWBkdrhh7K5VPNjoxHkBp6k+Felo9M7LVtsRzliJPKUpXZlIUpSgFKUoBXmPttsO72zMcaSLHIPigQ/+pDXpyqR/xGbGObW6A09qFj/7if8A2UBTTnAU+X616A7Pd8YbfdsS3DMFgLwnhGXJLkoFGfe4XXHzqgBqnofwNWJ2QxQ3qXWy7kkJOoljIOGWSLmV8+HhPopoDJabJm+j2WzZbRLWWafvYb2TAkZQ3H9gMVmwQOEsPsjzr0SBUEtezid7q2lvr5rlLQ8UKdysZ4tMM7AnjIwvrj1zOzQGhtvb8FnEZbmVYkHVjqT4KObHyAJqjd7O2S72jJ9F2THIiv7PEozcSDrjH7JfTXxI5Vuzdk+1NqXrS7VlEMYYgBXWQhM6LEikqi+bEHqQTVs7rbmWuz4+C1iC595zrI/8T8z6ch0FAVfuP/h/AIm2o3E3PuEbTPP6yQe96L8zVzWdmkSLHEioijCqoCqB5AaCs1YZ5wNOtAQvezZ0ke0bW9tVLtnup1XrGep9Bn5LUo2pZ29zGY7hElQ81deIeoyND5ity3hwoyNetfTyKOeK1UcNsmstdkYp9lj7FS7R7KZLOQ3Gw7toH5mCQkxt5cRBBHk4PqK3Nj9sbwOINtW7WsnISqC0LeeBkr6qWHpVoKQeWDXN25saGdOCeJZYz7ysoI9fI+YrYhN2yvo5kEkTrIjaqyMGU+hGlQTtZvpIbd2+gQ3MLRcDzOw4oSzFQSnAXKLkNlTnJ6c65c/ZbcWbtNsK7aLOrW0rFom8gTn4cQz+8KbP7Mb64slhu764hib9rakxzkBXzhZ854TgEA5xyOcUBy9o7Kh2Vs2yMk/eNJ7JdclGDAyBlzrwgFV5a6HArHFdKyhlIYHkQciuF23bRT6VDZw/s7SNYwM5wxAz8lCD4GvrcfcuYfXSFkUrhE+/+8w6DwHOuf4npKYp3Z5X48liqTex3S1fDGs91alDg6VhsLN55ViiGWb4AAcyT0Arw64ubxFZJ3sYWNYGNTODsymJ9uWNR5cTH8hUg2V2e28RDPmZh9/3f6Bp8816lXD7pPdY9yJ2RRC91ty3u2DyZSDqeRfyXy/e+Wate1tljRUjUKqjAA5ACsirjQV+17+n00aI4XXyV5SchSlKsmopSlAKUpQCo12i7t/TtmzwgZfh44/+JH7Sj444f5qktKA8W2x1IPXQ+VbWxdrSWd1HPH78Thh4HHMHyIyPjUz7aNzzZX5mjGIbkl1xyWXnIvxPtD+I+FQWccS8Q+NAewNhbaju7aO4hOUkUMPEeKnwIOQfMGuNvjY3ek9rfLarEhLrLErwsB7RZmJyuB1FUz2N9o4sZvo1y2LaVshjyhkOnF5I2gPhgHxqy95NlXW1b36K6PBs2Eh5WJwbxs5VVIP7PT9efDgDf7MN6bu/t3luo41QNwwyxh1E4UkM4R9QuQMHrroMVNKx21ssaKiKFRQFVQMBQBgADoMVkoBWvbj2mPXNfF9teGHHfTRxZ5d5IqZ9OIjNftjKG4ipBBOQQcgg8iD1oDPM+FJrlk11ZEyCD1qHbZ3stbW47i4njjkKhgGOBwsSAeI6DkdCaAkNtJhh56VtX9/HBG0szqkaDLMxwAB4mtLZSiQLIrKyHVSrBg3mCNMVwO0Dcq4vnheGeMLCeL6PNGXglfOjPwsCcDoQfxoDDun2hfTb94Y7dkiMferIx4WKZAVjHjQMTka8tetSXefeBLK1knk+yPZX77nRVHqfwyelVr2b7emae8vZ40bvj3ayRthC0B4AiIfa4MYPEei+NSO/vTJhpiDw6gYGFOOYHTTrXla7idekajjMn2JYVOe5XG6+6Uk87Xt4pLuxdVfoWOeJh45OQOlWKowNTyrmvt5OS6nwUZrWnvpW91eHPU8/lXI6my/Vz57Nl4LkVGCwja2lEZsBRl2IVfMnQVNd29147RPZ9qRh7bnmfIeC+VQWCXhKa6g5z5jkfnVlbNvO9iV/Ea+R5H8a6Dg0K4tx/wBv+Fe9s2qUpXRlYUpSgFKUoBSlKAUpSgFKUoDi737rRbQtHt5tA2qtjWNx7rD08OoJHWvK21tkS2VzJb3C8LocHwYHkwPVSNQa9h1DO0ns5j2pBphLiMHupMfHgfxQn5HUdQQPL88GNRy/KrR7Lu2I2oW1viWgGkcupaEdFbqyfivmOVdbR2fLaTPBcoUdDhlP4EHkynmCNDWpLb41XUUB7NtbtJUV42V0YZVlIKsD1BGhrW27tP6PazTkZ7qN5MePApbH4V5d3O3zvLFv/wBOXKk5aB9UbxwuefmpBq39kdttjco0F+jWzMpR1cFomDDBHEBlQQT7wHrQEOtLeWG0G1tp2ltex3Lq0hkZmnSORsJwKw7tFHRRrqNQOV27NljiXhUBI8DuwBhQmBwgDoMYqCbN7OYLlI4k2m1zYROHS2UxMNCSFaVTxMoydCPlVg/SGJZQikrjGfA/6YoDHdbU6IdPGqu3mjeyuJry4SC7t7mRFlV4/rY1GVjC8WVIA+Z8Ks28iEySQTRjEiMCFYjIYEEcS6rpnUGoDd7hW1u8bX13O9vEwZIJ7pTGpHLQ6sB4fD1AmWz3WGJY4QEjUeyqjCgHXQdOddH/ADuNULSsExzJ5a8vj5VANv8AbbbREpaotw+SFIBCHwOca/CuTsJru9lW4uzxM2e4hHsxQr1bh5cR+8dcetVtTqFRDm6vsvLNox5mSXvFkkZ0QJGPdVVCjU5JwBjiJ1Naty/GSPs9R4+Vft/fFRw4A8MHOT1PpWpFLXC3Oc5u2fVl9YSwjZSEAaAAeWlY3brX0bjSsE8umnrUdcXzbmWYvosjIZEUlYyOIjpnP4f6VJtgbX4VARs65KtyPofsmupuRacNrxH/AGjE/AeyPwH41pbb3OOTJa+yeZj5A/w+Hpy9K6B6C2EI3UvfBX9RNtMklltBZBpow5qeYraqtrXbTK3DJlHXTXQg+H+hqX7K3hV8LIQD0PQ/2NXNHxRTfp3bS89n+maTqxvE7VKUr2yAUpSgFKUoBSlYrq6SNGeRlRFGWZiAqgcySdAKAy0qk99u3/BMWzFB6GeRdP5Iz+bfKo5u3203sTF55++1yYpFVVdevBIigxv4ZyDQHo+lcndfeiC/t1ntmyp0IOjIw5qw6Ef2I0NdagI3vnuFbbTi4Z1w6j6uVcCRPQ9VzzU6fHWvPG+HZ3ebMYmRe8gzpMgJTy4hzjPkdPAmvVdfLoCCCAQdCDqCD0xQHi8srfun8K6lpt6RAFlSO5j+7KC2P4XBDp8DXX7VVtf8xmFnGsSRkRng0V5VJMjBeSgE8OFxqtRGSNkxrz10oCTQXey5DlkurN/vQyLOg+D8Lj+o11oNpRoD3O2bteWOKOdSR58MhqCMj65U6DJ9k6DxPgOWtYc0BPL27Rue2Lh//KuMn4tJXDkSDiAVpZ3J5leHOfLU/jUfUZOBqTyHWrW3C3C7nhuLlcyn9nH90nqf3vy/KrqtVHTwy+vZeWbwi5M292dzkRSzrhxyXmBpy8z51NtnWReIcIIyCunPTBNaltOURWkGrfZGuM12xt7hiMa6E9euDXI/Euyx2Xt98Y9sbFvlwsRIjfWpSQ5JIOoyenhSKaug7rIxHMrzr4ntgBVNT6c5vjwapcV9AL41z7i6wa725Wzu+nVpNEX2lB+2y8vgOfnj1q1RTz2JZxk1lLCLC2Ra93BGn3VAPrjX8a3KUruIrlSRQObtjYEVyv1gw3Rxow+PUeRqE7S2LPae0fbi+8OnqOY/LzqyK+JoQ6lWGQRgjxB51R1egq1Cy1h+f2SQscStZt7ZdArMAPMj8RrWS133lU4ZyR8CfxFfG3N0pIGZlUvF0ZdSo/eH61x4Nns4yFJXqQMnHjjrXNWevTLllJp+7LK5ZdCx9k70xyIC5w3ppz05ctK7UUwYZUgjxFVh9AYgNHwuB1T2HHqORqVbmrJmTj7zkoHGpXx0/e9a9Th/ELrJqqayvPf7kVlaSyiUUpSuhK5iurlY0Z5GCogLMx0AVRkk/CvNPah2lS7Qk7uMlLZT7MfVscnfzPML0Hnk1bPbrcypshu6zhpY1kI6Rkk6+RcIPjXnDvFUaat40BhER8DWW2k4G9pQR1yAale5vZfebSIcDuoDzmkBwR+4vOT4YHnVt2/YBs8QFGMzSEfte8wQfEIPYx5EH1oCnd098J9mzGazbijbHewtnhYDxHMY6MNR5ivRm5e/NvtODvIDhlwJImxxxk+PiD0YaH1yK82b57k3OyrgLLqh/ZTKPYkA/wCVh1U/iNawbv7altp1ubNuCVPeT7LL1BH2lPUfEdKA9eVHe0Deb6Bs+WYe/jgiHjI+i/LVvRTTcbfSLadqJovZcezLGT7Ub+HmDzB6jzBFVH2/b0d5dJaofZgHE/8AxZBkf0pj+s0BVrvxPknIXmT1PMn1JrNs+2aWQEKWJYBFAyWYnAAHXp+FaqpnC+Opq7+xTcTlfTL7IyLdT1PJpPzA8+I9BQEz7PdwEsbUiZVeecfXkgMMEfs/AqATnxOemMQTfzsHILT7LPmbdjj/APmx/wCVvgelXbSgPHVjcNa3StLGVkib2kcFfaGmCCPZPX5VZ+5+3Zr6dpHPdRRDhCg++XGpYjmAvTzqzN9eze02mv1y8EwGFmTAkHgD0dfI/DFef95t277Y7tFIzCKTRJY88Dgf8rY5rz8MjWqOr0ivWV83TPhdySE+UubZ1/DcLiFw/wBYwlx9gQ/Z/NvPAr8mt17wtjB4AT/MeID5FRVNbmb6tZjuuHiRnyxVsMVYqHAyME45Vbt7tdJJWa2YPDIqYby4F0HjyHPqK5/W6SVMW302S9ixCfMzU7g8XEmAeoPI1muH9nXnX6pwK6m7Fh3twCRlIhxHwLHRR+Z+FeZpqpai1RRJJ8qyRrZ0KcWWUFvPX8DUghvWV1fqpB+A6fLSuXtnZ5t7lk6Zyv8AC2o/t8K2YnyK0vU6p/VMRw0WVFIGUEciMj0Nfdcjde54rcDqhK/Aaj8CK69d9Rara4zXdFCSw8ClKVMYFRnbW7zK3e2w1OrRg4yfvL4HyqTUqvqNPC+PLNG0ZOLyiLW27Hexh3DQSknPDj2h4svLPpipHaW3dxqgJPCMZPM1mpWKdLXTvFb4xnuw5N9RSlKsmpiurRJUaORVdGBVlYAqwPMEHmKi2zuyfZkMneJaIWzkcbPIo9Fdio+VS6lAfirgYGgr9pSgOdvBu/De27wXKB0b5qRyZT9lh0NeXd9tzJ9k3fA+WQ5MUoGBIo8fBh1Hx5EV6zrib37pw7RtWgnHPVHA9qNx7rL+o6jIoDzzufvLJaS/TbYZ4ABdQZwJIiQOIeBDEa9CQeRaottTaDXFxLPKcl3Z29WYnH6egrd27sS52ZdSQS5VuEqGGeGSNwQGU9QRn01BrlCIlljUZJIGmpLHQDzoCUdmm5rbRvApyI19qVh0QHkD4k+yPielepre3WNFRAFVQFUDkABgAeWKrvcu2XZVqIBHxTsA8zE4w5GQnLUKpx68R612m3tlPJUHwY/rXmXcV01UnGUt14RLGqT3JdSoVLvJOftBfRR+ua1JNsSnnK/zx+VVJ8doXyxbNlRIsCtPa2yYbmJobiNZI3GGVhp6+II6EaioKdoMebsf5m/vXz9NP3m/qP8Aeof5+Pat/k2+H+pTe/u4j7NvxCMtFIcwOftKTjhJ+8pOD8D1qydlWwjjVByAA+Qrq30aTqBN7fCeJOP2uBujDPI+laUK8Oh+dUNdxBatRSWCSFfIZJpcVYW7eyu4gAPvt7T/AMR6fAYFVg+9ttZ3VubnPAzHJGvBgaOw5lQ2OXrrjFXBb3CyKHRgysAVZSCCDyII5ivV4PpuWHqvv0Irpb4I1v5srjiEqjWPn/Af7HB+dRGwkyMeFWpLEGUqwyCCCPEHQ1V11YmC4eL7p0Pip1B+VVuM6bEvVXR9fczTLsSzc6bDSJ4gMPhof0qUVBt2XK3K50BBHrkaCpzXocHnzaZJ9m0aXL/IUpSvXIRSlKAUpSgFKUoBSlKAUpSgFKUoDi70boW20Iu7uo+LGqsDwyIT1VhqPTkeoNRjdPsXtLG5FxxyTuusfecPCh+9hQOJh0J5eGasGlAQDay5uZf4zWJmCDzrY2ocXU38X6Cuf3LSusae85wPADqT6DJ+FcBdW5amSj1cn/Z6EXiKNYyTSuUhRnPXhGg9TyHxrbTdO9bmir6uv6ZqfbK2UlvGEjHmT1Y9SfOtyukq4PWornbbKzufYrobi3Z5tGP5z/01kHZ/c9ZY/mx/+NWDSrC4Xp12f5NfVkV//wDj+4HKWMn1YfpWuNybxsjMa+ZfQ/IE1ZFKfxenznA9WR5B3thuFu3jvEMcynAU8uHOmDyKnmGHOt7dLtGvdmELE/FFnJhk9qM5546ofNSPPNWv/iKjX6BA3ApczhQ5HtKvdyMQDzAJAyPKqJkiLKuK9GMVFYXQi6npzcjtTtNoqFDCGfrC7DJP7jaCQemviBWLf224Zo5RyYcJ9VOR+B/CvM9lYl5AjMI8n3mzwg+JwCceYFWBb7e2jaIkV5ItxaMwCyiRZhH0BWRTxLodVfpyAqprqfWolFdTeDxLJZcEmVBB1HX8qnWy74SxBuvJh4MOdVtsu46H0qS7vX/dy8JPsvp6N0Px5fKuX4Xqvh7+SXSW337Fq2PNHJL6UpXalIUpSgFKUoBSlKAUpSgFKUoBSlKAUpSgK93ofgvJM6cQVh8VA/MGujuTa8cjzHkvsL6nBb5DA+JqQbU3fhuCDMnEV0BBIOPDQ6ituzs0iQJGoVV5AV5FXDuTUu5vbqiZ2ZjymalKV65CKUpQClKUBGu0Dctdp2ZgZ+7YMHjfHEA6gjUZGQQSOfWqdn7Atox/s5LaQfxup+RTA+deh6UB5rk7H9qDnbK38M0R/NhWJOxTakjAdysY6mSZMD4KWP4V6ZpQFTtu5LYJCkziQlAC6gheJdCNddNNTzrpwtxAY51NttbKW4hMbaHmp+6w5Gq8t5GikMcmjKcH4VxvFdH6VnOvlf8AZcqnlYLA2HtLvY9feXRv0PxrpVCNnoWfKSBCfMjPxrLfd6p4WlLejnFXqeLyhSvUg21tlY3NJU5lsyVXG0I4/fdR5Z1+XOsVttiKRuFW16AgjPpkVD441By+o646/Gu1szZJkcSle7QYKr1OOR8h+db0cT1GosShBYzv1zjznoYlVGK3ZI6UpXQlcUpSgNe+vlhQu5OB4DJJPIADmaxx7WjK8RPBrghxwsDpoQeR1HzFZrq1WRSrjIP6flWu2xYigQplQc8znOCuc5ydDj5eAoD7/wA2h/3i/PpSTasYjaQNxKgyeHLcvIelY/8AI4eLi4NccPM8uDu8c/u6V9xbJjVGRVwrZDDJ14gFPXwAoD5n2uicfEGHAMnT7OSOLny9k88eWdK/YtsRMWw2iAMxwQoyzKBk8zlSMUOyY/b972zxN7b6k5z10GDjHhpX6uyYwOELgYAwCeSszL10wzEj/SgDbXiHORen44wPXUac9RWa2u0kGUYMPEegI/Ag/EVgXY8XEGwSQeIEsx9oY9rU89Br5VmtbNYxhBgadSfdVUHP91QPhQGelKUApSlAKUpQClKUApSlAKUpQCovvfu4ZR30Q+sUagc2A8PMfjUopUN9MboOEjKbTyiqrK+PI866EUrOwVAWY8gOf/fnUi21uYk0neI3dk+9gZB88ZGDXV2XseOBcINTzY6s3qf0Fc5Dg1jsxJ4j58ln1lg0NkbuBcPNhm6L9lf+o+dd2lK6OmiFMeWCwVnJyeWKUpUxgUpS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69638" name="AutoShape 6" descr="data:image/jpeg;base64,/9j/4AAQSkZJRgABAQAAAQABAAD/2wCEAAkGBhQSEBUUERQWFRUWGBwYFxcXFRcXFhYXFBUXFhcaHBgaHCYeFxwlGRoXHy8gIycpLi0sGh4xNTAqNSYrLCkBCQoKDgwOGg8PGi4kHyUvKTUsLSwuLCwsLyk0KSkqKiksLCwsLCksLDUpLCksLiwsLCwpLCwsKS0pKSwsLCwsLP/AABEIAN4A4wMBIgACEQEDEQH/xAAcAAEAAgMBAQEAAAAAAAAAAAAABgcDBAUIAgH/xABHEAACAQMBBQUEBwYDBgYDAAABAgMABBEhBQYSMUEHE1FhcSIygZEUI0JSobHBM2JygpLRCBXhQ1NzstLwY4Oio8LDFyST/8QAGwEBAAIDAQEAAAAAAAAAAAAAAAMEAQIGBQf/xAAsEQACAgECBQIGAgMAAAAAAAAAAQIDEQQhBRIxQVETcRQyYYGR0RWxIkLB/9oADAMBAAIRAxEAPwC8aUpQClKUApSlAKVobb27DaQtNcyLGi9T1PQAc2J8BVG73ds91eMYrANbw8uMftmHiW/2Y8l186AuLePfuysdLmdVb/dj25D/ACLkj1OBVd7Y/wAQ6DItLVn8GlYKP6FyfxFVKbFRlpnLEnJ15nzJ1Jr4faaJ+zUDz/71oCZ3vbDtaY/VlYgekcS/m/Ea0F3s21IdLi4P8JA/IVEJNruftH4VhO0H+839RoCxLfbu8Kaqbth5xBx+KGtyHtn2rbHF1Ej+IkhaJvmuB+FVrDtqZfdlkX+GRh+Rrr2W/wBfR6LdykfdkfvEP8smQaAuLYXb9aSkLdRyW5P2h9bH81AYf01Y+zNrw3EYkt5ElQ/aRgw9DjkfI15hfeO2n0vbJAx/21r9Q/qY9Yn+QrDazPayd/s26Y41IA7uUDwePJEg9OIUB6vpVT7iduMcxWHaHDFIdBMNImP7w/2Z8/d9KtdWyMjUUB+0pSgFKUoBSlKAUpSgFKUoBSlKAUpSgFKUoBXD3v3vg2dbmac+SIPekboo/U9BXQ2xtaO1geeZuGONeJj+QHiScADxNeWN8d7Jtp3bSvkLyiTOkaZ0Hr1J6n4CgPreTei42pcd7cN7IzwIPcjXwUdT4nmfy0Z74RjhT/v1PWsQ0HAh5e83h5VKtxezOXaL51jgU+1IRnXwUfaf8F6+BAh9nZz3UoSFHlduQUEn5dB51NX7JjaRLNtWZolY4EVvGZ5TgFjkj2EwAddRV/bt7qW9jF3dtGF+8x1dyOrNzPpyHQCo/wBse1TDsmZUzxzlYEA5kynDD+gNQHK3J7MtjzWsdxFA8yyAlWuGbiPCxU+wCF5g9KmMG5NgowtlbD/yIs/PhzX3s3d5Y9npZkkKsIhJRire5wsQw1Bzk5qDdimzU49oXEXEInuDFCGdn+rhzrliSSeJdfKgJHvPu1YxQF/8riuDkAJFbxBznrnAwB1OahGwdwdlbWsmu0t5LFQzjKzZXEYGW9rK8PPoORqfdpm2fouyrqQHDd2UXx4pfqxj04s/CvrcrY6WmybeGXhCrCDLxYC5kHHJxZ0xliNaAoq87Myxb/KryC/CjJiR1EwHjwEkOPMEelRCRCrlJFaKRTgggqQfMHVTV2lYNobatG2VEqxWbMbi6jQJEwIAESkACTTI9GONM1N98ez+12lHidMSAexMuBInx+0v7pyPTnQHli4zn2ufj4+tWH2Y9rT2TLb3RL2p0U82g9OpTxXp08DHN7dzbjZk3dXA4o2z3UoHsOB/ysOqnl5jWo9NDjlyoD2TBOrqrowZWAKsDkEEZBBHMYrJVBdjPaObeRbK5b6mQ4hYn9k7H3c9EY/InzNX7QClKUApSlAKUpQClKUApSlAKUpQClK5G9u3hZ2U1weaL7IPV29lB/URQFOduu+RlmFnE31cR+sx9qXGo9FBx6lvCqxgUqox7z6D08a+bmYzTEsSxJJLHmSTlifU5Nbez4GlkARSzyMI41HM5OPxJA+dASns83Ga/nCarDHhpXHPXkB+82DjwGT4VYHaLs+W3msILG6ngE0qQxwRMEjSNP2jnA4mPtKTk+POp3uduylhaJAuC3vSN9+RvePp0HgAK4+0N2559vW9y6j6NbW7d23EpJnkJB9nmPZI1/doDNvdvs1tPBaWsP0i7nyVQvwKka5zI7YOBofkfDXR2XeR7X7yG8t+6urCZSVEhZUkIJjkUjAdSAdGBrkXO1IbPeW4nvnESNaIIHfIUgFe8Cnq3EG0Gvzre7JIHlN7tGRSovZ+KINoe5i4hGfjxEfy0BMrhnntJBEQkrI6gnOEkwV1xro35Vo7h7snZ+z4bZirMgJdlzhndizEZ1xrj4Vvo3d3BX7Mw4l/4iABx8V4T/Kxro0MtGttDZsU6d3PGkqE54XUMuRyOD1864e/G4se04VillmjCkkd2wCknGONSCHxjTwyaktKGCKbm7tXdke6luo57ZUxGot0hkRsjmU9kjGfMk1ItpJKYXEDKkpUhGdeJVboSo5jyrZrnbxXMkdpO8KM8qxuY1UZZn4TwgD+LFAQLcpZdr29/FtKRbmBZzDE6xJEcx5zInDy5qQcnrz1FVBvbutJs66a3m9pTrG+MCSMnQjwI5EdD8K9Bdl2wWtNlW8bqVkKmSQMMMHlJYgg8iAQPhWLtP3LG0bFlUfXxZeE9eIDVPRhp68J6UB5glj4Tj5V6c7Od4bifZ8X0iJxMo4Szacaj3ZD1BI5+JBPWqv3C3RVUSe5UF+caMPcHRiD9rwB5evKw02m4HCrEA+HWue1vF/Tm4V9ur/X7LMKcrLO5dbXk4iOIDH3f71rHaDfeb5muWklZ1FcjbqLrJNub/LLajFLodCPajjkx/P8637feA/bGfMf2rhqKyNGRzBHwqSjX6qjeEnj67oxKuEuxL4LhXGVORWSobb3bRtxIfUdD61KbC+EqcQ9CPA12XDeKw1i5ZbS8efYpW1OHsbNKUr2SEUpSgFKUoBVP/4hdulIre2U++zSsPJBwp/6mY/y1cFea+3TaPebXdOkUaIPiveH8X/CgIHGcKx8dB+tWd2H7DV7mS8mIWK1TQsQFVmzliToMKHOfSq1t0yUHTVj8M/2q7t2tzZJ92ZYYCFluSXGTji7t1HCT0Dd2R/NQE52L2jWF3N3NvcK0hzwgq6cfDz4CygP15eBqS1SW0NoSz3ex7AWbWs1vIkjZaNuGOIAPw8BJCEKTlsZwOdXbQGte7NimAE0aSAHIDorgHxAYHFbCqAMDQDkK/aUBobZtmaLKftIyJI/Nk6fzDiX0Y1s2d0ssayJ7rAMPQjPzrNXH2W3dTy2590/XRfwufrFH8MmvpItY7m63j7HYpSlZNBSlKAVwd5N6Yrf6ov9e6M0a4Y6DQtnGAAT1Nd6oRv9taNuGFHRnU5dQQWQY9niA1GddD4VV1ljrplJG0Fl4IvHckmugsulcWM4Nb0UlcPZ0LyOkklb0FxpXISStiKWqsVhm527W94GzgGs+0dtCReELjzzXCaevzvallqbIwdcXs+pjlTeWbTSVt7Fv+7mH3X9k/Hkfn+dc1NetYpGwdDy1rTSqdNkbI+TMsSWCyKV+KdBX7X0pHmClKUApSlAK8odp83Fti8PhKR/Sqr+ler68ndpkfDti9H/AIxP9QB/WgONYH2z5Ifyr0xsbdaK62PaQymRVCI4MUjRsGKk+8vP3joa8zWJxJ6qfxFerdw7gPsy0YdYE/BQP0oD53Z3FtbAu0CEyP78sjGSVvIs3IeQxUgrlw70WjzmBLmFpgcGMSoXyOY4c5z5V1KAUpSgFVfv/wBpYsdoRJNbSqsbKyXAIKyRyACZeHHIA+OeJF0rrb+drlrs4GMHv7j/AHSHRT/4jck9NT5dapng2rvJPnUxKdDqltDnw58TY/ib4UMp4eSyz/iAt3vI7e3t5JUeRY+9yEOXYKCsZBLDJ6lTVq158suyCWGdhZXgW/tjxhWAVZEZQVdDrw+8VKsCPMA1KNk9sc9pILfbts8D8hOi+w2OpUZBH70ZPoKwnkzKLi8MtulamzNrQ3MYlt5ElQ8mRgw9NOR8jrW3WTUVV+39wrewJltg69831gZy44gCQRxajOWzknpVoVGN9NsWgjNvcXEMUrqHjWR1UkgkKdeQJBXPrVXV1O2mUF1NoPDTK+xX0kmK+Vahrifcum3FNW3HLXHzivpboisKCM5Ou0tFl1rlfTa/Pp1RurfJnJ2ZJQOWlftiO8lROrOB8M6/hmuL/mA6mpX2fWBkdrhh7K5VPNjoxHkBp6k+Felo9M7LVtsRzliJPKUpXZlIUpSgFKUoBXmPttsO72zMcaSLHIPigQ/+pDXpyqR/xGbGObW6A09qFj/7if8A2UBTTnAU+X616A7Pd8YbfdsS3DMFgLwnhGXJLkoFGfe4XXHzqgBqnofwNWJ2QxQ3qXWy7kkJOoljIOGWSLmV8+HhPopoDJabJm+j2WzZbRLWWafvYb2TAkZQ3H9gMVmwQOEsPsjzr0SBUEtezid7q2lvr5rlLQ8UKdysZ4tMM7AnjIwvrj1zOzQGhtvb8FnEZbmVYkHVjqT4KObHyAJqjd7O2S72jJ9F2THIiv7PEozcSDrjH7JfTXxI5Vuzdk+1NqXrS7VlEMYYgBXWQhM6LEikqi+bEHqQTVs7rbmWuz4+C1iC595zrI/8T8z6ch0FAVfuP/h/AIm2o3E3PuEbTPP6yQe96L8zVzWdmkSLHEioijCqoCqB5AaCs1YZ5wNOtAQvezZ0ke0bW9tVLtnup1XrGep9Bn5LUo2pZ29zGY7hElQ81deIeoyND5ity3hwoyNetfTyKOeK1UcNsmstdkYp9lj7FS7R7KZLOQ3Gw7toH5mCQkxt5cRBBHk4PqK3Nj9sbwOINtW7WsnISqC0LeeBkr6qWHpVoKQeWDXN25saGdOCeJZYz7ysoI9fI+YrYhN2yvo5kEkTrIjaqyMGU+hGlQTtZvpIbd2+gQ3MLRcDzOw4oSzFQSnAXKLkNlTnJ6c65c/ZbcWbtNsK7aLOrW0rFom8gTn4cQz+8KbP7Mb64slhu764hib9rakxzkBXzhZ854TgEA5xyOcUBy9o7Kh2Vs2yMk/eNJ7JdclGDAyBlzrwgFV5a6HArHFdKyhlIYHkQciuF23bRT6VDZw/s7SNYwM5wxAz8lCD4GvrcfcuYfXSFkUrhE+/+8w6DwHOuf4npKYp3Z5X48liqTex3S1fDGs91alDg6VhsLN55ViiGWb4AAcyT0Arw64ubxFZJ3sYWNYGNTODsymJ9uWNR5cTH8hUg2V2e28RDPmZh9/3f6Bp8816lXD7pPdY9yJ2RRC91ty3u2DyZSDqeRfyXy/e+Wate1tljRUjUKqjAA5ACsirjQV+17+n00aI4XXyV5SchSlKsmopSlAKUpQCo12i7t/TtmzwgZfh44/+JH7Sj444f5qktKA8W2x1IPXQ+VbWxdrSWd1HPH78Thh4HHMHyIyPjUz7aNzzZX5mjGIbkl1xyWXnIvxPtD+I+FQWccS8Q+NAewNhbaju7aO4hOUkUMPEeKnwIOQfMGuNvjY3ek9rfLarEhLrLErwsB7RZmJyuB1FUz2N9o4sZvo1y2LaVshjyhkOnF5I2gPhgHxqy95NlXW1b36K6PBs2Eh5WJwbxs5VVIP7PT9efDgDf7MN6bu/t3luo41QNwwyxh1E4UkM4R9QuQMHrroMVNKx21ssaKiKFRQFVQMBQBgADoMVkoBWvbj2mPXNfF9teGHHfTRxZ5d5IqZ9OIjNftjKG4ipBBOQQcgg8iD1oDPM+FJrlk11ZEyCD1qHbZ3stbW47i4njjkKhgGOBwsSAeI6DkdCaAkNtJhh56VtX9/HBG0szqkaDLMxwAB4mtLZSiQLIrKyHVSrBg3mCNMVwO0Dcq4vnheGeMLCeL6PNGXglfOjPwsCcDoQfxoDDun2hfTb94Y7dkiMferIx4WKZAVjHjQMTka8tetSXefeBLK1knk+yPZX77nRVHqfwyelVr2b7emae8vZ40bvj3ayRthC0B4AiIfa4MYPEei+NSO/vTJhpiDw6gYGFOOYHTTrXla7idekajjMn2JYVOe5XG6+6Uk87Xt4pLuxdVfoWOeJh45OQOlWKowNTyrmvt5OS6nwUZrWnvpW91eHPU8/lXI6my/Vz57Nl4LkVGCwja2lEZsBRl2IVfMnQVNd29147RPZ9qRh7bnmfIeC+VQWCXhKa6g5z5jkfnVlbNvO9iV/Ea+R5H8a6Dg0K4tx/wBv+Fe9s2qUpXRlYUpSgFKUoBSlKAUpSgFKUoDi737rRbQtHt5tA2qtjWNx7rD08OoJHWvK21tkS2VzJb3C8LocHwYHkwPVSNQa9h1DO0ns5j2pBphLiMHupMfHgfxQn5HUdQQPL88GNRy/KrR7Lu2I2oW1viWgGkcupaEdFbqyfivmOVdbR2fLaTPBcoUdDhlP4EHkynmCNDWpLb41XUUB7NtbtJUV42V0YZVlIKsD1BGhrW27tP6PazTkZ7qN5MePApbH4V5d3O3zvLFv/wBOXKk5aB9UbxwuefmpBq39kdttjco0F+jWzMpR1cFomDDBHEBlQQT7wHrQEOtLeWG0G1tp2ltex3Lq0hkZmnSORsJwKw7tFHRRrqNQOV27NljiXhUBI8DuwBhQmBwgDoMYqCbN7OYLlI4k2m1zYROHS2UxMNCSFaVTxMoydCPlVg/SGJZQikrjGfA/6YoDHdbU6IdPGqu3mjeyuJry4SC7t7mRFlV4/rY1GVjC8WVIA+Z8Ks28iEySQTRjEiMCFYjIYEEcS6rpnUGoDd7hW1u8bX13O9vEwZIJ7pTGpHLQ6sB4fD1AmWz3WGJY4QEjUeyqjCgHXQdOddH/ADuNULSsExzJ5a8vj5VANv8AbbbREpaotw+SFIBCHwOca/CuTsJru9lW4uzxM2e4hHsxQr1bh5cR+8dcetVtTqFRDm6vsvLNox5mSXvFkkZ0QJGPdVVCjU5JwBjiJ1Naty/GSPs9R4+Vft/fFRw4A8MHOT1PpWpFLXC3Oc5u2fVl9YSwjZSEAaAAeWlY3brX0bjSsE8umnrUdcXzbmWYvosjIZEUlYyOIjpnP4f6VJtgbX4VARs65KtyPofsmupuRacNrxH/AGjE/AeyPwH41pbb3OOTJa+yeZj5A/w+Hpy9K6B6C2EI3UvfBX9RNtMklltBZBpow5qeYraqtrXbTK3DJlHXTXQg+H+hqX7K3hV8LIQD0PQ/2NXNHxRTfp3bS89n+maTqxvE7VKUr2yAUpSgFKUoBSlYrq6SNGeRlRFGWZiAqgcySdAKAy0qk99u3/BMWzFB6GeRdP5Iz+bfKo5u3203sTF55++1yYpFVVdevBIigxv4ZyDQHo+lcndfeiC/t1ntmyp0IOjIw5qw6Ef2I0NdagI3vnuFbbTi4Z1w6j6uVcCRPQ9VzzU6fHWvPG+HZ3ebMYmRe8gzpMgJTy4hzjPkdPAmvVdfLoCCCAQdCDqCD0xQHi8srfun8K6lpt6RAFlSO5j+7KC2P4XBDp8DXX7VVtf8xmFnGsSRkRng0V5VJMjBeSgE8OFxqtRGSNkxrz10oCTQXey5DlkurN/vQyLOg+D8Lj+o11oNpRoD3O2bteWOKOdSR58MhqCMj65U6DJ9k6DxPgOWtYc0BPL27Rue2Lh//KuMn4tJXDkSDiAVpZ3J5leHOfLU/jUfUZOBqTyHWrW3C3C7nhuLlcyn9nH90nqf3vy/KrqtVHTwy+vZeWbwi5M292dzkRSzrhxyXmBpy8z51NtnWReIcIIyCunPTBNaltOURWkGrfZGuM12xt7hiMa6E9euDXI/Euyx2Xt98Y9sbFvlwsRIjfWpSQ5JIOoyenhSKaug7rIxHMrzr4ntgBVNT6c5vjwapcV9AL41z7i6wa725Wzu+nVpNEX2lB+2y8vgOfnj1q1RTz2JZxk1lLCLC2Ra93BGn3VAPrjX8a3KUruIrlSRQObtjYEVyv1gw3Rxow+PUeRqE7S2LPae0fbi+8OnqOY/LzqyK+JoQ6lWGQRgjxB51R1egq1Cy1h+f2SQscStZt7ZdArMAPMj8RrWS133lU4ZyR8CfxFfG3N0pIGZlUvF0ZdSo/eH61x4Nns4yFJXqQMnHjjrXNWevTLllJp+7LK5ZdCx9k70xyIC5w3ppz05ctK7UUwYZUgjxFVh9AYgNHwuB1T2HHqORqVbmrJmTj7zkoHGpXx0/e9a9Th/ELrJqqayvPf7kVlaSyiUUpSuhK5iurlY0Z5GCogLMx0AVRkk/CvNPah2lS7Qk7uMlLZT7MfVscnfzPML0Hnk1bPbrcypshu6zhpY1kI6Rkk6+RcIPjXnDvFUaat40BhER8DWW2k4G9pQR1yAale5vZfebSIcDuoDzmkBwR+4vOT4YHnVt2/YBs8QFGMzSEfte8wQfEIPYx5EH1oCnd098J9mzGazbijbHewtnhYDxHMY6MNR5ivRm5e/NvtODvIDhlwJImxxxk+PiD0YaH1yK82b57k3OyrgLLqh/ZTKPYkA/wCVh1U/iNawbv7altp1ubNuCVPeT7LL1BH2lPUfEdKA9eVHe0Deb6Bs+WYe/jgiHjI+i/LVvRTTcbfSLadqJovZcezLGT7Ub+HmDzB6jzBFVH2/b0d5dJaofZgHE/8AxZBkf0pj+s0BVrvxPknIXmT1PMn1JrNs+2aWQEKWJYBFAyWYnAAHXp+FaqpnC+Opq7+xTcTlfTL7IyLdT1PJpPzA8+I9BQEz7PdwEsbUiZVeecfXkgMMEfs/AqATnxOemMQTfzsHILT7LPmbdjj/APmx/wCVvgelXbSgPHVjcNa3StLGVkib2kcFfaGmCCPZPX5VZ+5+3Zr6dpHPdRRDhCg++XGpYjmAvTzqzN9eze02mv1y8EwGFmTAkHgD0dfI/DFef95t277Y7tFIzCKTRJY88Dgf8rY5rz8MjWqOr0ivWV83TPhdySE+UubZ1/DcLiFw/wBYwlx9gQ/Z/NvPAr8mt17wtjB4AT/MeID5FRVNbmb6tZjuuHiRnyxVsMVYqHAyME45Vbt7tdJJWa2YPDIqYby4F0HjyHPqK5/W6SVMW302S9ixCfMzU7g8XEmAeoPI1muH9nXnX6pwK6m7Fh3twCRlIhxHwLHRR+Z+FeZpqpai1RRJJ8qyRrZ0KcWWUFvPX8DUghvWV1fqpB+A6fLSuXtnZ5t7lk6Zyv8AC2o/t8K2YnyK0vU6p/VMRw0WVFIGUEciMj0Nfdcjde54rcDqhK/Aaj8CK69d9Rara4zXdFCSw8ClKVMYFRnbW7zK3e2w1OrRg4yfvL4HyqTUqvqNPC+PLNG0ZOLyiLW27Hexh3DQSknPDj2h4svLPpipHaW3dxqgJPCMZPM1mpWKdLXTvFb4xnuw5N9RSlKsmpiurRJUaORVdGBVlYAqwPMEHmKi2zuyfZkMneJaIWzkcbPIo9Fdio+VS6lAfirgYGgr9pSgOdvBu/De27wXKB0b5qRyZT9lh0NeXd9tzJ9k3fA+WQ5MUoGBIo8fBh1Hx5EV6zrib37pw7RtWgnHPVHA9qNx7rL+o6jIoDzzufvLJaS/TbYZ4ABdQZwJIiQOIeBDEa9CQeRaottTaDXFxLPKcl3Z29WYnH6egrd27sS52ZdSQS5VuEqGGeGSNwQGU9QRn01BrlCIlljUZJIGmpLHQDzoCUdmm5rbRvApyI19qVh0QHkD4k+yPielepre3WNFRAFVQFUDkABgAeWKrvcu2XZVqIBHxTsA8zE4w5GQnLUKpx68R612m3tlPJUHwY/rXmXcV01UnGUt14RLGqT3JdSoVLvJOftBfRR+ua1JNsSnnK/zx+VVJ8doXyxbNlRIsCtPa2yYbmJobiNZI3GGVhp6+II6EaioKdoMebsf5m/vXz9NP3m/qP8Aeof5+Pat/k2+H+pTe/u4j7NvxCMtFIcwOftKTjhJ+8pOD8D1qydlWwjjVByAA+Qrq30aTqBN7fCeJOP2uBujDPI+laUK8Oh+dUNdxBatRSWCSFfIZJpcVYW7eyu4gAPvt7T/AMR6fAYFVg+9ttZ3VubnPAzHJGvBgaOw5lQ2OXrrjFXBb3CyKHRgysAVZSCCDyII5ivV4PpuWHqvv0Irpb4I1v5srjiEqjWPn/Af7HB+dRGwkyMeFWpLEGUqwyCCCPEHQ1V11YmC4eL7p0Pip1B+VVuM6bEvVXR9fczTLsSzc6bDSJ4gMPhof0qUVBt2XK3K50BBHrkaCpzXocHnzaZJ9m0aXL/IUpSvXIRSlKAUpSgFKUoBSlKAUpSgFKUoDi70boW20Iu7uo+LGqsDwyIT1VhqPTkeoNRjdPsXtLG5FxxyTuusfecPCh+9hQOJh0J5eGasGlAQDay5uZf4zWJmCDzrY2ocXU38X6Cuf3LSusae85wPADqT6DJ+FcBdW5amSj1cn/Z6EXiKNYyTSuUhRnPXhGg9TyHxrbTdO9bmir6uv6ZqfbK2UlvGEjHmT1Y9SfOtyukq4PWornbbKzufYrobi3Z5tGP5z/01kHZ/c9ZY/mx/+NWDSrC4Xp12f5NfVkV//wDj+4HKWMn1YfpWuNybxsjMa+ZfQ/IE1ZFKfxenznA9WR5B3thuFu3jvEMcynAU8uHOmDyKnmGHOt7dLtGvdmELE/FFnJhk9qM5546ofNSPPNWv/iKjX6BA3ApczhQ5HtKvdyMQDzAJAyPKqJkiLKuK9GMVFYXQi6npzcjtTtNoqFDCGfrC7DJP7jaCQemviBWLf224Zo5RyYcJ9VOR+B/CvM9lYl5AjMI8n3mzwg+JwCceYFWBb7e2jaIkV5ItxaMwCyiRZhH0BWRTxLodVfpyAqprqfWolFdTeDxLJZcEmVBB1HX8qnWy74SxBuvJh4MOdVtsu46H0qS7vX/dy8JPsvp6N0Px5fKuX4Xqvh7+SXSW337Fq2PNHJL6UpXalIUpSgFKUoBSlKAUpSgFKUoBSlKAUpSgK93ofgvJM6cQVh8VA/MGujuTa8cjzHkvsL6nBb5DA+JqQbU3fhuCDMnEV0BBIOPDQ6ituzs0iQJGoVV5AV5FXDuTUu5vbqiZ2ZjymalKV65CKUpQClKUBGu0Dctdp2ZgZ+7YMHjfHEA6gjUZGQQSOfWqdn7Atox/s5LaQfxup+RTA+deh6UB5rk7H9qDnbK38M0R/NhWJOxTakjAdysY6mSZMD4KWP4V6ZpQFTtu5LYJCkziQlAC6gheJdCNddNNTzrpwtxAY51NttbKW4hMbaHmp+6w5Gq8t5GikMcmjKcH4VxvFdH6VnOvlf8AZcqnlYLA2HtLvY9feXRv0PxrpVCNnoWfKSBCfMjPxrLfd6p4WlLejnFXqeLyhSvUg21tlY3NJU5lsyVXG0I4/fdR5Z1+XOsVttiKRuFW16AgjPpkVD441By+o646/Gu1szZJkcSle7QYKr1OOR8h+db0cT1GosShBYzv1zjznoYlVGK3ZI6UpXQlcUpSgNe+vlhQu5OB4DJJPIADmaxx7WjK8RPBrghxwsDpoQeR1HzFZrq1WRSrjIP6flWu2xYigQplQc8znOCuc5ydDj5eAoD7/wA2h/3i/PpSTasYjaQNxKgyeHLcvIelY/8AI4eLi4NccPM8uDu8c/u6V9xbJjVGRVwrZDDJ14gFPXwAoD5n2uicfEGHAMnT7OSOLny9k88eWdK/YtsRMWw2iAMxwQoyzKBk8zlSMUOyY/b972zxN7b6k5z10GDjHhpX6uyYwOELgYAwCeSszL10wzEj/SgDbXiHORen44wPXUac9RWa2u0kGUYMPEegI/Ag/EVgXY8XEGwSQeIEsx9oY9rU89Br5VmtbNYxhBgadSfdVUHP91QPhQGelKUApSlAKUpQClKUApSlAKUpQCovvfu4ZR30Q+sUagc2A8PMfjUopUN9MboOEjKbTyiqrK+PI866EUrOwVAWY8gOf/fnUi21uYk0neI3dk+9gZB88ZGDXV2XseOBcINTzY6s3qf0Fc5Dg1jsxJ4j58ln1lg0NkbuBcPNhm6L9lf+o+dd2lK6OmiFMeWCwVnJyeWKUpUxgUpS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69640" name="Picture 8" descr="http://farm5.staticflickr.com/4153/5056028143_2ca21d5764_z.jpg"/>
          <p:cNvPicPr>
            <a:picLocks noChangeAspect="1" noChangeArrowheads="1"/>
          </p:cNvPicPr>
          <p:nvPr/>
        </p:nvPicPr>
        <p:blipFill>
          <a:blip r:embed="rId3" cstate="print"/>
          <a:srcRect/>
          <a:stretch>
            <a:fillRect/>
          </a:stretch>
        </p:blipFill>
        <p:spPr bwMode="auto">
          <a:xfrm>
            <a:off x="5436096" y="3841729"/>
            <a:ext cx="3168352" cy="3016271"/>
          </a:xfrm>
          <a:prstGeom prst="rect">
            <a:avLst/>
          </a:prstGeom>
          <a:noFill/>
        </p:spPr>
      </p:pic>
      <p:pic>
        <p:nvPicPr>
          <p:cNvPr id="69642" name="Picture 10" descr="https://encrypted-tbn2.gstatic.com/images?q=tbn:ANd9GcQjUxEOdnTQAz8XiJFKShNuELt7jhgPWFIsjFuPBHMDIXbkBsE7"/>
          <p:cNvPicPr>
            <a:picLocks noChangeAspect="1" noChangeArrowheads="1"/>
          </p:cNvPicPr>
          <p:nvPr/>
        </p:nvPicPr>
        <p:blipFill>
          <a:blip r:embed="rId4" cstate="print"/>
          <a:srcRect/>
          <a:stretch>
            <a:fillRect/>
          </a:stretch>
        </p:blipFill>
        <p:spPr bwMode="auto">
          <a:xfrm>
            <a:off x="1043607" y="4581128"/>
            <a:ext cx="3728985" cy="208823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1600201"/>
            <a:ext cx="8229600" cy="2836912"/>
          </a:xfrm>
        </p:spPr>
        <p:txBody>
          <a:bodyPr/>
          <a:lstStyle/>
          <a:p>
            <a:endParaRPr lang="es-MX" dirty="0"/>
          </a:p>
        </p:txBody>
      </p:sp>
      <p:pic>
        <p:nvPicPr>
          <p:cNvPr id="70658" name="Picture 2" descr="http://us.123rf.com/400wm/400/400/lutya/lutya1208/lutya120800014/14856372-04-2013-calendario.jpg"/>
          <p:cNvPicPr>
            <a:picLocks noChangeAspect="1" noChangeArrowheads="1"/>
          </p:cNvPicPr>
          <p:nvPr/>
        </p:nvPicPr>
        <p:blipFill>
          <a:blip r:embed="rId2" cstate="print"/>
          <a:srcRect/>
          <a:stretch>
            <a:fillRect/>
          </a:stretch>
        </p:blipFill>
        <p:spPr bwMode="auto">
          <a:xfrm>
            <a:off x="0" y="0"/>
            <a:ext cx="9144032" cy="7200926"/>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normAutofit fontScale="90000"/>
          </a:bodyPr>
          <a:lstStyle/>
          <a:p>
            <a:r>
              <a:rPr lang="es-MX" b="1" dirty="0" smtClean="0"/>
              <a:t>TEMPERATURA Y VALOR DEL DINERO</a:t>
            </a:r>
            <a:endParaRPr lang="es-MX" b="1" dirty="0"/>
          </a:p>
        </p:txBody>
      </p:sp>
      <p:sp>
        <p:nvSpPr>
          <p:cNvPr id="3" name="2 Marcador de contenido"/>
          <p:cNvSpPr>
            <a:spLocks noGrp="1"/>
          </p:cNvSpPr>
          <p:nvPr>
            <p:ph idx="1"/>
          </p:nvPr>
        </p:nvSpPr>
        <p:spPr>
          <a:xfrm>
            <a:off x="457200" y="1600200"/>
            <a:ext cx="8229600" cy="5257799"/>
          </a:xfrm>
        </p:spPr>
        <p:style>
          <a:lnRef idx="2">
            <a:schemeClr val="accent5"/>
          </a:lnRef>
          <a:fillRef idx="1">
            <a:schemeClr val="lt1"/>
          </a:fillRef>
          <a:effectRef idx="0">
            <a:schemeClr val="accent5"/>
          </a:effectRef>
          <a:fontRef idx="minor">
            <a:schemeClr val="dk1"/>
          </a:fontRef>
        </p:style>
        <p:txBody>
          <a:bodyPr/>
          <a:lstStyle/>
          <a:p>
            <a:pPr algn="just"/>
            <a:r>
              <a:rPr lang="es-MX" dirty="0" smtClean="0"/>
              <a:t>Ambas cantidades deben desarrollarse a través de actividades que tengan significado y relevancia en su vida cotidiana.</a:t>
            </a:r>
          </a:p>
          <a:p>
            <a:pPr algn="just"/>
            <a:endParaRPr lang="es-MX" dirty="0"/>
          </a:p>
        </p:txBody>
      </p:sp>
      <p:pic>
        <p:nvPicPr>
          <p:cNvPr id="71682" name="Picture 2" descr="http://4.bp.blogspot.com/-pnDVF0TbWqQ/TnyInFc4vDI/AAAAAAAADFU/Gmaj3Db0G_8/s1600/term%25C3%25B3metro+temperatura.jpg"/>
          <p:cNvPicPr>
            <a:picLocks noChangeAspect="1" noChangeArrowheads="1"/>
          </p:cNvPicPr>
          <p:nvPr/>
        </p:nvPicPr>
        <p:blipFill>
          <a:blip r:embed="rId3" cstate="print"/>
          <a:srcRect/>
          <a:stretch>
            <a:fillRect/>
          </a:stretch>
        </p:blipFill>
        <p:spPr bwMode="auto">
          <a:xfrm>
            <a:off x="899592" y="3356992"/>
            <a:ext cx="3154456" cy="3320480"/>
          </a:xfrm>
          <a:prstGeom prst="rect">
            <a:avLst/>
          </a:prstGeom>
          <a:noFill/>
        </p:spPr>
      </p:pic>
      <p:pic>
        <p:nvPicPr>
          <p:cNvPr id="71684" name="Picture 4" descr="http://3.bp.blogspot.com/-KXw5W_IlIHw/T9-b7Bk5kCI/AAAAAAAAAB8/h29e7rYiFr4/s1600/tomando-la-temperatura-en-ni%C3%B1os-299x300.jpg"/>
          <p:cNvPicPr>
            <a:picLocks noChangeAspect="1" noChangeArrowheads="1"/>
          </p:cNvPicPr>
          <p:nvPr/>
        </p:nvPicPr>
        <p:blipFill>
          <a:blip r:embed="rId4" cstate="print"/>
          <a:srcRect/>
          <a:stretch>
            <a:fillRect/>
          </a:stretch>
        </p:blipFill>
        <p:spPr bwMode="auto">
          <a:xfrm>
            <a:off x="4788024" y="2996952"/>
            <a:ext cx="3632874" cy="364502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1600201"/>
            <a:ext cx="8229600" cy="2908920"/>
          </a:xfrm>
        </p:spPr>
        <p:txBody>
          <a:bodyPr/>
          <a:lstStyle/>
          <a:p>
            <a:endParaRPr lang="es-MX" dirty="0"/>
          </a:p>
        </p:txBody>
      </p:sp>
      <p:pic>
        <p:nvPicPr>
          <p:cNvPr id="72706" name="Picture 2" descr="http://1.bp.blogspot.com/-EWqRLZlwW2o/UP7mRf7zB4I/AAAAAAAAJFM/n24rhxnIGso/s1600/valor_del_dinero.jpg"/>
          <p:cNvPicPr>
            <a:picLocks noChangeAspect="1" noChangeArrowheads="1"/>
          </p:cNvPicPr>
          <p:nvPr/>
        </p:nvPicPr>
        <p:blipFill>
          <a:blip r:embed="rId2" cstate="print"/>
          <a:srcRect/>
          <a:stretch>
            <a:fillRect/>
          </a:stretch>
        </p:blipFill>
        <p:spPr bwMode="auto">
          <a:xfrm>
            <a:off x="323528" y="3212976"/>
            <a:ext cx="3439307" cy="3329931"/>
          </a:xfrm>
          <a:prstGeom prst="rect">
            <a:avLst/>
          </a:prstGeom>
          <a:noFill/>
        </p:spPr>
      </p:pic>
      <p:pic>
        <p:nvPicPr>
          <p:cNvPr id="72708" name="Picture 4" descr="http://pequelia.es/files/2009/06/el-valor-del-dinero.jpg"/>
          <p:cNvPicPr>
            <a:picLocks noChangeAspect="1" noChangeArrowheads="1"/>
          </p:cNvPicPr>
          <p:nvPr/>
        </p:nvPicPr>
        <p:blipFill>
          <a:blip r:embed="rId3" cstate="print"/>
          <a:srcRect/>
          <a:stretch>
            <a:fillRect/>
          </a:stretch>
        </p:blipFill>
        <p:spPr bwMode="auto">
          <a:xfrm>
            <a:off x="2439073" y="260648"/>
            <a:ext cx="6704927" cy="445348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CARDINALIDAD</a:t>
            </a:r>
            <a:endParaRPr lang="es-MX" b="1" dirty="0">
              <a:latin typeface="AR ESSENCE" pitchFamily="2" charset="0"/>
            </a:endParaRPr>
          </a:p>
        </p:txBody>
      </p:sp>
      <p:sp>
        <p:nvSpPr>
          <p:cNvPr id="3" name="2 Marcador de contenido"/>
          <p:cNvSpPr>
            <a:spLocks noGrp="1"/>
          </p:cNvSpPr>
          <p:nvPr>
            <p:ph idx="1"/>
          </p:nvPr>
        </p:nvSpPr>
        <p:spPr>
          <a:xfrm>
            <a:off x="457200" y="1600201"/>
            <a:ext cx="8229600" cy="2692896"/>
          </a:xfrm>
          <a:blipFill>
            <a:blip r:embed="rId2" cstate="print"/>
            <a:tile tx="0" ty="0" sx="100000" sy="100000" flip="none" algn="tl"/>
          </a:blipFill>
        </p:spPr>
        <p:txBody>
          <a:bodyPr/>
          <a:lstStyle/>
          <a:p>
            <a:pPr algn="just"/>
            <a:r>
              <a:rPr lang="es-MX" dirty="0" smtClean="0"/>
              <a:t>Comprender que el ultimo número nombrado es el que indica cuántos objetos tiene una colección: </a:t>
            </a:r>
          </a:p>
          <a:p>
            <a:pPr algn="ctr"/>
            <a:endParaRPr lang="es-MX" dirty="0"/>
          </a:p>
        </p:txBody>
      </p:sp>
      <p:pic>
        <p:nvPicPr>
          <p:cNvPr id="1026" name="Picture 2" descr="http://www.actiludis.com/wp-content/uploads/2010/10/siete.png"/>
          <p:cNvPicPr>
            <a:picLocks noChangeAspect="1" noChangeArrowheads="1"/>
          </p:cNvPicPr>
          <p:nvPr/>
        </p:nvPicPr>
        <p:blipFill>
          <a:blip r:embed="rId3" cstate="print"/>
          <a:srcRect/>
          <a:stretch>
            <a:fillRect/>
          </a:stretch>
        </p:blipFill>
        <p:spPr bwMode="auto">
          <a:xfrm>
            <a:off x="3131840" y="2636912"/>
            <a:ext cx="2737956" cy="2996952"/>
          </a:xfrm>
          <a:prstGeom prst="rect">
            <a:avLst/>
          </a:prstGeom>
          <a:noFill/>
        </p:spPr>
      </p:pic>
      <p:pic>
        <p:nvPicPr>
          <p:cNvPr id="1028" name="Picture 4" descr="http://www.actiludis.com/wp-content/uploads/2010/11/ocho.png"/>
          <p:cNvPicPr>
            <a:picLocks noChangeAspect="1" noChangeArrowheads="1"/>
          </p:cNvPicPr>
          <p:nvPr/>
        </p:nvPicPr>
        <p:blipFill>
          <a:blip r:embed="rId4" cstate="print"/>
          <a:srcRect/>
          <a:stretch>
            <a:fillRect/>
          </a:stretch>
        </p:blipFill>
        <p:spPr bwMode="auto">
          <a:xfrm>
            <a:off x="251520" y="3717032"/>
            <a:ext cx="2869526" cy="3140968"/>
          </a:xfrm>
          <a:prstGeom prst="rect">
            <a:avLst/>
          </a:prstGeom>
          <a:noFill/>
        </p:spPr>
      </p:pic>
      <p:pic>
        <p:nvPicPr>
          <p:cNvPr id="1030" name="Picture 6" descr="http://www.actiludis.com/wp-content/uploads/2010/10/seis.png"/>
          <p:cNvPicPr>
            <a:picLocks noChangeAspect="1" noChangeArrowheads="1"/>
          </p:cNvPicPr>
          <p:nvPr/>
        </p:nvPicPr>
        <p:blipFill>
          <a:blip r:embed="rId5" cstate="print"/>
          <a:srcRect/>
          <a:stretch>
            <a:fillRect/>
          </a:stretch>
        </p:blipFill>
        <p:spPr bwMode="auto">
          <a:xfrm>
            <a:off x="5868144" y="3284984"/>
            <a:ext cx="2935311" cy="321297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blipFill>
            <a:blip r:embed="rId2" cstate="print"/>
            <a:tile tx="0" ty="0" sx="100000" sy="100000" flip="none" algn="tl"/>
          </a:blipFill>
        </p:spPr>
        <p:txBody>
          <a:bodyPr/>
          <a:lstStyle/>
          <a:p>
            <a:r>
              <a:rPr lang="es-MX" b="1" dirty="0" smtClean="0"/>
              <a:t>INSTRUMENTOS DE MEDICIÓN</a:t>
            </a:r>
            <a:endParaRPr lang="es-MX" b="1" dirty="0"/>
          </a:p>
        </p:txBody>
      </p:sp>
      <p:sp>
        <p:nvSpPr>
          <p:cNvPr id="3" name="2 Marcador de contenido"/>
          <p:cNvSpPr>
            <a:spLocks noGrp="1"/>
          </p:cNvSpPr>
          <p:nvPr>
            <p:ph idx="1"/>
          </p:nvPr>
        </p:nvSpPr>
        <p:spPr>
          <a:xfrm>
            <a:off x="457200" y="1600201"/>
            <a:ext cx="8229600" cy="3052936"/>
          </a:xfrm>
        </p:spPr>
        <p:txBody>
          <a:bodyPr/>
          <a:lstStyle/>
          <a:p>
            <a:pPr>
              <a:buFont typeface="Wingdings" pitchFamily="2" charset="2"/>
              <a:buChar char="v"/>
            </a:pPr>
            <a:r>
              <a:rPr lang="es-MX" b="1" dirty="0" smtClean="0"/>
              <a:t>Metro-Estatura</a:t>
            </a:r>
          </a:p>
          <a:p>
            <a:pPr>
              <a:buFont typeface="Wingdings" pitchFamily="2" charset="2"/>
              <a:buChar char="v"/>
            </a:pPr>
            <a:r>
              <a:rPr lang="es-MX" b="1" dirty="0" smtClean="0"/>
              <a:t>Bascula- Peso</a:t>
            </a:r>
          </a:p>
          <a:p>
            <a:pPr>
              <a:buFont typeface="Wingdings" pitchFamily="2" charset="2"/>
              <a:buChar char="v"/>
            </a:pPr>
            <a:r>
              <a:rPr lang="es-MX" b="1" dirty="0" err="1" smtClean="0"/>
              <a:t>Termometro</a:t>
            </a:r>
            <a:r>
              <a:rPr lang="es-MX" b="1" dirty="0" smtClean="0"/>
              <a:t>- Temperatura</a:t>
            </a:r>
          </a:p>
          <a:p>
            <a:pPr>
              <a:buFont typeface="Wingdings" pitchFamily="2" charset="2"/>
              <a:buChar char="v"/>
            </a:pPr>
            <a:r>
              <a:rPr lang="es-MX" b="1" dirty="0" smtClean="0"/>
              <a:t>Reloj-Hora </a:t>
            </a:r>
          </a:p>
          <a:p>
            <a:pPr>
              <a:buFont typeface="Wingdings" pitchFamily="2" charset="2"/>
              <a:buChar char="v"/>
            </a:pPr>
            <a:r>
              <a:rPr lang="es-MX" b="1" dirty="0" smtClean="0"/>
              <a:t>Calendario-Tiempo</a:t>
            </a:r>
          </a:p>
          <a:p>
            <a:pPr>
              <a:buFont typeface="Wingdings" pitchFamily="2" charset="2"/>
              <a:buChar char="v"/>
            </a:pPr>
            <a:endParaRPr lang="es-MX" b="1" dirty="0"/>
          </a:p>
        </p:txBody>
      </p:sp>
      <p:pic>
        <p:nvPicPr>
          <p:cNvPr id="73730" name="Picture 2" descr="https://encrypted-tbn1.gstatic.com/images?q=tbn:ANd9GcSllIyiohS0s1ANKZ4mmVpfjZ0rhNvugjafHiV9su9x1gDBn278TVayt_EK"/>
          <p:cNvPicPr>
            <a:picLocks noChangeAspect="1" noChangeArrowheads="1"/>
          </p:cNvPicPr>
          <p:nvPr/>
        </p:nvPicPr>
        <p:blipFill>
          <a:blip r:embed="rId3" cstate="print"/>
          <a:srcRect/>
          <a:stretch>
            <a:fillRect/>
          </a:stretch>
        </p:blipFill>
        <p:spPr bwMode="auto">
          <a:xfrm>
            <a:off x="7092280" y="1556792"/>
            <a:ext cx="1733550" cy="2314575"/>
          </a:xfrm>
          <a:prstGeom prst="rect">
            <a:avLst/>
          </a:prstGeom>
          <a:noFill/>
        </p:spPr>
      </p:pic>
      <p:pic>
        <p:nvPicPr>
          <p:cNvPr id="73732" name="Picture 4" descr="http://probacssa.com/imagenes_catalogo/9ae788_Bascula%20Porcionadora.jpg"/>
          <p:cNvPicPr>
            <a:picLocks noChangeAspect="1" noChangeArrowheads="1"/>
          </p:cNvPicPr>
          <p:nvPr/>
        </p:nvPicPr>
        <p:blipFill>
          <a:blip r:embed="rId4" cstate="print"/>
          <a:srcRect/>
          <a:stretch>
            <a:fillRect/>
          </a:stretch>
        </p:blipFill>
        <p:spPr bwMode="auto">
          <a:xfrm>
            <a:off x="5436096" y="2924944"/>
            <a:ext cx="1761109" cy="2172892"/>
          </a:xfrm>
          <a:prstGeom prst="rect">
            <a:avLst/>
          </a:prstGeom>
          <a:noFill/>
        </p:spPr>
      </p:pic>
      <p:pic>
        <p:nvPicPr>
          <p:cNvPr id="73734" name="Picture 6" descr="http://www.experimentosfaciles.com/wp-content/uploads/2013/01/Term%C3%B3metro-casero.jpg"/>
          <p:cNvPicPr>
            <a:picLocks noChangeAspect="1" noChangeArrowheads="1"/>
          </p:cNvPicPr>
          <p:nvPr/>
        </p:nvPicPr>
        <p:blipFill>
          <a:blip r:embed="rId5" cstate="print"/>
          <a:srcRect/>
          <a:stretch>
            <a:fillRect/>
          </a:stretch>
        </p:blipFill>
        <p:spPr bwMode="auto">
          <a:xfrm flipH="1">
            <a:off x="7164288" y="4149080"/>
            <a:ext cx="1591022" cy="2247206"/>
          </a:xfrm>
          <a:prstGeom prst="rect">
            <a:avLst/>
          </a:prstGeom>
          <a:noFill/>
        </p:spPr>
      </p:pic>
      <p:pic>
        <p:nvPicPr>
          <p:cNvPr id="73736" name="Picture 8" descr="http://1.bp.blogspot.com/-edCZySi-YXA/UjDwXP-Y3HI/AAAAAAAAAlU/YS5dD3E4HZs/s1600/reloj.png"/>
          <p:cNvPicPr>
            <a:picLocks noChangeAspect="1" noChangeArrowheads="1"/>
          </p:cNvPicPr>
          <p:nvPr/>
        </p:nvPicPr>
        <p:blipFill>
          <a:blip r:embed="rId6" cstate="print"/>
          <a:srcRect/>
          <a:stretch>
            <a:fillRect/>
          </a:stretch>
        </p:blipFill>
        <p:spPr bwMode="auto">
          <a:xfrm>
            <a:off x="3635896" y="4618887"/>
            <a:ext cx="2160240" cy="2239113"/>
          </a:xfrm>
          <a:prstGeom prst="rect">
            <a:avLst/>
          </a:prstGeom>
          <a:noFill/>
        </p:spPr>
      </p:pic>
      <p:pic>
        <p:nvPicPr>
          <p:cNvPr id="73738" name="Picture 10" descr="http://t0.gstatic.com/images?q=tbn:ANd9GcR6FuQDHdTOhsb-G3nglhI49ugnMHF81mss26YXqXriPiBao_2vr93AoIrl"/>
          <p:cNvPicPr>
            <a:picLocks noChangeAspect="1" noChangeArrowheads="1"/>
          </p:cNvPicPr>
          <p:nvPr/>
        </p:nvPicPr>
        <p:blipFill>
          <a:blip r:embed="rId7" cstate="print"/>
          <a:srcRect/>
          <a:stretch>
            <a:fillRect/>
          </a:stretch>
        </p:blipFill>
        <p:spPr bwMode="auto">
          <a:xfrm>
            <a:off x="755576" y="4509120"/>
            <a:ext cx="1800200" cy="195928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60649"/>
            <a:ext cx="7772400" cy="2664295"/>
          </a:xfrm>
        </p:spPr>
        <p:style>
          <a:lnRef idx="1">
            <a:schemeClr val="accent1"/>
          </a:lnRef>
          <a:fillRef idx="2">
            <a:schemeClr val="accent1"/>
          </a:fillRef>
          <a:effectRef idx="1">
            <a:schemeClr val="accent1"/>
          </a:effectRef>
          <a:fontRef idx="minor">
            <a:schemeClr val="dk1"/>
          </a:fontRef>
        </p:style>
        <p:txBody>
          <a:bodyPr>
            <a:normAutofit/>
          </a:bodyPr>
          <a:lstStyle/>
          <a:p>
            <a:r>
              <a:rPr lang="es-MX" b="1" dirty="0" smtClean="0">
                <a:latin typeface="Arial" panose="020B0604020202020204" pitchFamily="34" charset="0"/>
                <a:cs typeface="Arial" panose="020B0604020202020204" pitchFamily="34" charset="0"/>
              </a:rPr>
              <a:t>ALGUNAS SUGERENCIAS PARA TRABAJAR EN CASA LAS MATEMATICAS</a:t>
            </a:r>
            <a:endParaRPr lang="es-MX"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p:txBody>
          <a:bodyPr/>
          <a:lstStyle/>
          <a:p>
            <a:endParaRPr lang="es-MX"/>
          </a:p>
        </p:txBody>
      </p:sp>
      <p:pic>
        <p:nvPicPr>
          <p:cNvPr id="1026" name="Picture 2" descr="http://images.clipartlogo.com/files/ss/original/816/81678004/illustration-of-kids-ho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302" y="2924945"/>
            <a:ext cx="6881090" cy="41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399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a:xfrm>
            <a:off x="453431" y="2874857"/>
            <a:ext cx="8229600" cy="3993307"/>
          </a:xfrm>
        </p:spPr>
        <p:txBody>
          <a:bodyPr>
            <a:normAutofit fontScale="77500" lnSpcReduction="20000"/>
          </a:bodyPr>
          <a:lstStyle/>
          <a:p>
            <a:pPr marL="514350" lvl="0" indent="-514350">
              <a:buFont typeface="+mj-lt"/>
              <a:buAutoNum type="arabicPeriod"/>
            </a:pPr>
            <a:r>
              <a:rPr lang="es-MX" dirty="0"/>
              <a:t>Repite la serie numérica del uno al diez con tu hijo tratando que este la memorice, para ello puedes utilizar cantos, programas de televisión, juegos etc.</a:t>
            </a:r>
          </a:p>
          <a:p>
            <a:pPr marL="514350" lvl="0" indent="-514350">
              <a:buFont typeface="+mj-lt"/>
              <a:buAutoNum type="arabicPeriod"/>
            </a:pPr>
            <a:r>
              <a:rPr lang="es-MX" dirty="0"/>
              <a:t>Pide a tu hijo cuente colecciones (juguetes, calcetines, fruta, cubiertos, verdura, etc.) y te diga ¿Cuántos hay?</a:t>
            </a:r>
          </a:p>
          <a:p>
            <a:pPr marL="514350" lvl="0" indent="-514350">
              <a:buFont typeface="+mj-lt"/>
              <a:buAutoNum type="arabicPeriod"/>
            </a:pPr>
            <a:r>
              <a:rPr lang="es-MX" dirty="0"/>
              <a:t>Proporciona a tu hijo un recipiente con objetos (frijoles, canicas, animalitos de plástico, botones, cuentas, etc.) y pídele que te de la cantidad que tú le solicites iniciando por cantidades pequeñas, poco a poco ir aumentando el rango de conteo.</a:t>
            </a:r>
          </a:p>
          <a:p>
            <a:pPr marL="514350" lvl="0" indent="-514350">
              <a:buFont typeface="+mj-lt"/>
              <a:buAutoNum type="arabicPeriod"/>
            </a:pPr>
            <a:r>
              <a:rPr lang="es-MX" dirty="0"/>
              <a:t>Juega con tu hijo domino de puntos o baraja de animales.</a:t>
            </a:r>
          </a:p>
          <a:p>
            <a:endParaRPr lang="es-MX" dirty="0"/>
          </a:p>
        </p:txBody>
      </p:sp>
      <p:pic>
        <p:nvPicPr>
          <p:cNvPr id="2050" name="Picture 2" descr="http://previews.123rf.com/images/braverabbit/braverabbit1206/braverabbit120600007/14268335-cute-little-cartoon-kids-with-123-numbers-high-quality-3d-illustration-Stock-Illustr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273245"/>
            <a:ext cx="4252241" cy="247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79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a:xfrm>
            <a:off x="457200" y="2304106"/>
            <a:ext cx="8229600" cy="4553894"/>
          </a:xfrm>
        </p:spPr>
        <p:txBody>
          <a:bodyPr>
            <a:normAutofit fontScale="92500" lnSpcReduction="20000"/>
          </a:bodyPr>
          <a:lstStyle/>
          <a:p>
            <a:pPr marL="0" lvl="0" indent="0">
              <a:buNone/>
            </a:pPr>
            <a:r>
              <a:rPr lang="es-MX" dirty="0" smtClean="0"/>
              <a:t>5. Permítale </a:t>
            </a:r>
            <a:r>
              <a:rPr lang="es-MX" dirty="0"/>
              <a:t>a su hijo(a) manejar el control de la televisión indicándole el canal que se va a ver.</a:t>
            </a:r>
          </a:p>
          <a:p>
            <a:pPr marL="0" lvl="0" indent="0">
              <a:buNone/>
            </a:pPr>
            <a:r>
              <a:rPr lang="es-MX" dirty="0" smtClean="0"/>
              <a:t>6. Ayude </a:t>
            </a:r>
            <a:r>
              <a:rPr lang="es-MX" dirty="0"/>
              <a:t>a su hijo a memorizar su número telefónico y el de sus parientes más cercanos y cuando sea necesario anímelo a que sea él quien marque dicho numero en el teléfono.</a:t>
            </a:r>
          </a:p>
          <a:p>
            <a:pPr marL="0" lvl="0" indent="0">
              <a:buNone/>
            </a:pPr>
            <a:r>
              <a:rPr lang="es-MX" dirty="0" smtClean="0"/>
              <a:t>7. Elabore </a:t>
            </a:r>
            <a:r>
              <a:rPr lang="es-MX" dirty="0"/>
              <a:t>con su hijo una pequeña agenda telefónica y que el niño la utilice cuando sea necesario.</a:t>
            </a:r>
          </a:p>
          <a:p>
            <a:pPr marL="0" lvl="0" indent="0">
              <a:buNone/>
            </a:pPr>
            <a:r>
              <a:rPr lang="es-MX" dirty="0" smtClean="0"/>
              <a:t>8. Encomiende </a:t>
            </a:r>
            <a:r>
              <a:rPr lang="es-MX" dirty="0"/>
              <a:t>a su hijo poner la mesa contando por sí mismo los integrantes de la familia.</a:t>
            </a:r>
          </a:p>
          <a:p>
            <a:endParaRPr lang="es-MX" dirty="0"/>
          </a:p>
        </p:txBody>
      </p:sp>
      <p:pic>
        <p:nvPicPr>
          <p:cNvPr id="3074" name="Picture 2" descr="http://www.editorialjuventud.es/img/3650im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257"/>
            <a:ext cx="3275831" cy="22120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us.123rf.com/450wm/premiumdesign/premiumdesign1208/premiumdesign120800093/14709600-watching-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04" y="-819472"/>
            <a:ext cx="3823685" cy="310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840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a:xfrm>
            <a:off x="457200" y="2492896"/>
            <a:ext cx="8229600" cy="4365104"/>
          </a:xfrm>
        </p:spPr>
        <p:txBody>
          <a:bodyPr>
            <a:normAutofit fontScale="70000" lnSpcReduction="20000"/>
          </a:bodyPr>
          <a:lstStyle/>
          <a:p>
            <a:pPr marL="0" lvl="0" indent="0">
              <a:buNone/>
            </a:pPr>
            <a:r>
              <a:rPr lang="es-MX" dirty="0"/>
              <a:t>9</a:t>
            </a:r>
            <a:r>
              <a:rPr lang="es-MX" dirty="0" smtClean="0"/>
              <a:t>. Cuando </a:t>
            </a:r>
            <a:r>
              <a:rPr lang="es-MX" dirty="0"/>
              <a:t>le plantee a su hijo algún problema, sea tolerante y de tiempo a su hijo de descubrir por sí mismo la solución, no le dé usted la respuesta en su lugar proporciónele material concreto para que se apoye y cuente. </a:t>
            </a:r>
          </a:p>
          <a:p>
            <a:pPr marL="0" lvl="0" indent="0">
              <a:buNone/>
            </a:pPr>
            <a:r>
              <a:rPr lang="es-MX" dirty="0" smtClean="0"/>
              <a:t>10. Utilice </a:t>
            </a:r>
            <a:r>
              <a:rPr lang="es-MX" dirty="0"/>
              <a:t>un calendario con números lo más grandes posibles y pídale a su hijo vaya registrando fechas o sucesos importantes mes con mes tachando diariamente el día que pasa y preguntándole a su hijo ¿Cuántos días faltan para que sea sábado y………? o bien hace cuantos días paso el cumpleaños de tu abuela?, etc.</a:t>
            </a:r>
          </a:p>
          <a:p>
            <a:pPr marL="0" lvl="0" indent="0">
              <a:buNone/>
            </a:pPr>
            <a:r>
              <a:rPr lang="es-MX" dirty="0" smtClean="0"/>
              <a:t>11. Coloca </a:t>
            </a:r>
            <a:r>
              <a:rPr lang="es-MX" dirty="0"/>
              <a:t>en la recamara del niño un metro en una de las paredes y una vez a la semana pídele a tu hijo se pare en él y marca como va creciendo.</a:t>
            </a:r>
          </a:p>
          <a:p>
            <a:pPr marL="0" lvl="0" indent="0">
              <a:buNone/>
            </a:pPr>
            <a:r>
              <a:rPr lang="es-MX" dirty="0" smtClean="0"/>
              <a:t>12. Ponerlo(a</a:t>
            </a:r>
            <a:r>
              <a:rPr lang="es-MX" dirty="0"/>
              <a:t>) a clasificar la ropa antes de lavarla (por color, tamaño, clase, etc.)</a:t>
            </a:r>
          </a:p>
          <a:p>
            <a:endParaRPr lang="es-MX" dirty="0"/>
          </a:p>
        </p:txBody>
      </p:sp>
      <p:pic>
        <p:nvPicPr>
          <p:cNvPr id="4098" name="Picture 2" descr="http://i01.i.aliimg.com/wsphoto/v0/2035602129_1/-Free-Shipping-Removable-PVC-Winnie-the-Pooh-owl-tree-height-measuring-stick-Cartoon-Animal-Ki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181" y="-360207"/>
            <a:ext cx="3167113" cy="28006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encrypted-tbn2.gstatic.com/images?q=tbn:ANd9GcTi8y97rPDPoJwCoFJFuAIVuzKJ5yHaVfgAVIaSo2qiR3vyTI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533" y="0"/>
            <a:ext cx="3130648" cy="244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286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a:xfrm>
            <a:off x="457200" y="2420888"/>
            <a:ext cx="8229600" cy="4437112"/>
          </a:xfrm>
        </p:spPr>
        <p:txBody>
          <a:bodyPr>
            <a:normAutofit fontScale="77500" lnSpcReduction="20000"/>
          </a:bodyPr>
          <a:lstStyle/>
          <a:p>
            <a:pPr marL="0" lvl="0" indent="0">
              <a:buNone/>
            </a:pPr>
            <a:r>
              <a:rPr lang="es-MX" dirty="0" smtClean="0"/>
              <a:t>13. Permitirle </a:t>
            </a:r>
            <a:r>
              <a:rPr lang="es-MX" dirty="0"/>
              <a:t>comprar dulces en la tienda interactuando con el tendero, invitarla a contar monedas a pagar y a recibir el cambio, todo con su orientación y vigilancia.</a:t>
            </a:r>
          </a:p>
          <a:p>
            <a:pPr marL="0" lvl="0" indent="0">
              <a:buNone/>
            </a:pPr>
            <a:r>
              <a:rPr lang="es-MX" dirty="0" smtClean="0"/>
              <a:t>14. Colocarle </a:t>
            </a:r>
            <a:r>
              <a:rPr lang="es-MX" dirty="0"/>
              <a:t>en su cuarto la serie numérica del 1 al 10 en grande y utilizarla constantemente.</a:t>
            </a:r>
          </a:p>
          <a:p>
            <a:pPr marL="0" lvl="0" indent="0">
              <a:buNone/>
            </a:pPr>
            <a:r>
              <a:rPr lang="es-MX" dirty="0" smtClean="0"/>
              <a:t>15. Si </a:t>
            </a:r>
            <a:r>
              <a:rPr lang="es-MX" dirty="0"/>
              <a:t>tienes algún librero en casa ordena los libros de tal manera que le solicites a tu hijo te traiga el primer libro, el segundo, tercero, etc.</a:t>
            </a:r>
          </a:p>
          <a:p>
            <a:pPr marL="0" lvl="0" indent="0">
              <a:buNone/>
            </a:pPr>
            <a:r>
              <a:rPr lang="es-MX" dirty="0" smtClean="0"/>
              <a:t>16. Invita </a:t>
            </a:r>
            <a:r>
              <a:rPr lang="es-MX" dirty="0"/>
              <a:t>a tu hijo a elaborar recetas de cocina tratando de que el niño pese y cuente los ingredientes de la misma.</a:t>
            </a:r>
          </a:p>
          <a:p>
            <a:pPr marL="0" lvl="0" indent="0">
              <a:buNone/>
            </a:pPr>
            <a:r>
              <a:rPr lang="es-MX" dirty="0" smtClean="0"/>
              <a:t>17. Juega </a:t>
            </a:r>
            <a:r>
              <a:rPr lang="es-MX" dirty="0"/>
              <a:t>con tu hijo en la computadora juegos virtuales donde tenga que contar, clasificar, encontrar caminos en un laberinto, descubrir el número perdido, etc.</a:t>
            </a:r>
          </a:p>
          <a:p>
            <a:endParaRPr lang="es-MX" dirty="0"/>
          </a:p>
        </p:txBody>
      </p:sp>
      <p:pic>
        <p:nvPicPr>
          <p:cNvPr id="5128" name="Picture 8" descr="http://www.claroblog.com.pa/wp-content/uploads/2014/07/ni%C3%B1a-en-tien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516" y="52862"/>
            <a:ext cx="3826716" cy="214873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babymoon.es/blog/wp-content/uploads/2013/11/materialism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899" y="-157545"/>
            <a:ext cx="3697994" cy="251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7554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a:xfrm>
            <a:off x="457200" y="2204864"/>
            <a:ext cx="8229600" cy="4653136"/>
          </a:xfrm>
        </p:spPr>
        <p:txBody>
          <a:bodyPr>
            <a:normAutofit fontScale="70000" lnSpcReduction="20000"/>
          </a:bodyPr>
          <a:lstStyle/>
          <a:p>
            <a:pPr lvl="0"/>
            <a:r>
              <a:rPr lang="es-MX" dirty="0"/>
              <a:t>Proporciónale a tu hijo(a) todo el material necesario para que juegue al supermercado o la tiendita (caja registradora, frutas y verduras de plástico, monedas de plástico, billetes, dulces, etc.)</a:t>
            </a:r>
          </a:p>
          <a:p>
            <a:pPr lvl="0"/>
            <a:r>
              <a:rPr lang="es-MX" dirty="0"/>
              <a:t>Forra una caja de zapatos e introduce ahí tarjetas con números, saca una tarjeta sin ver y pide a tu hijo(a) te entregue la cantidad de (palomitas, cacahuates, juguetes, palitos, frijoles, calcetines, etc.) objetos que marca la tarjeta.</a:t>
            </a:r>
          </a:p>
          <a:p>
            <a:pPr lvl="0"/>
            <a:r>
              <a:rPr lang="es-MX" dirty="0"/>
              <a:t>Juega memoria de números y cantidades con tu hijo.</a:t>
            </a:r>
          </a:p>
          <a:p>
            <a:pPr lvl="0"/>
            <a:r>
              <a:rPr lang="es-MX" dirty="0"/>
              <a:t>De manera cotidiana y siempre a manera de juego plantéale a tu hijo sencillos problemas donde tenga que agregar, reunir, quitar, comparar, igualar y repartir, recordando que debe ser con pequeñas cantidades y en situaciones que resulten significativas y útiles para los niños.</a:t>
            </a:r>
          </a:p>
          <a:p>
            <a:pPr lvl="0"/>
            <a:r>
              <a:rPr lang="es-MX" b="1" dirty="0">
                <a:solidFill>
                  <a:srgbClr val="FF0000"/>
                </a:solidFill>
              </a:rPr>
              <a:t> NUNCA OBLIGUES A TU HIJO A HACER COSAS SIN UTILIDAD Y SIN SENTIDO PARA ÉL.</a:t>
            </a:r>
          </a:p>
          <a:p>
            <a:pPr marL="0" indent="0">
              <a:buNone/>
            </a:pPr>
            <a:endParaRPr lang="es-MX" dirty="0"/>
          </a:p>
        </p:txBody>
      </p:sp>
      <p:pic>
        <p:nvPicPr>
          <p:cNvPr id="6146" name="Picture 2" descr="http://www.tubesalud.com/wp-content/plugins/WPRobot/images/cee3e_650_1000_650_1000_littledigits-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83686"/>
            <a:ext cx="3048273" cy="228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157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a:xfrm>
            <a:off x="457200" y="404664"/>
            <a:ext cx="8229600" cy="5721499"/>
          </a:xfrm>
          <a:solidFill>
            <a:srgbClr val="00B0F0"/>
          </a:solidFill>
        </p:spPr>
        <p:txBody>
          <a:bodyPr/>
          <a:lstStyle/>
          <a:p>
            <a:endParaRPr lang="es-MX" dirty="0" smtClean="0"/>
          </a:p>
          <a:p>
            <a:endParaRPr lang="es-MX" dirty="0" smtClean="0"/>
          </a:p>
          <a:p>
            <a:endParaRPr lang="es-MX" dirty="0" smtClean="0"/>
          </a:p>
          <a:p>
            <a:pPr algn="ctr">
              <a:buNone/>
            </a:pPr>
            <a:r>
              <a:rPr lang="es-MX" sz="5400" b="1" dirty="0" smtClean="0"/>
              <a:t>POR TU ATENCIÓN MIL GRACIAS</a:t>
            </a:r>
          </a:p>
          <a:p>
            <a:endParaRPr lang="es-MX" dirty="0" smtClean="0"/>
          </a:p>
          <a:p>
            <a:endParaRPr lang="es-MX" dirty="0" smtClean="0"/>
          </a:p>
          <a:p>
            <a:endParaRPr lang="es-MX"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ABSTRACCIÓN</a:t>
            </a:r>
            <a:endParaRPr lang="es-MX" b="1" dirty="0">
              <a:latin typeface="AR ESSENCE" pitchFamily="2" charset="0"/>
            </a:endParaRPr>
          </a:p>
        </p:txBody>
      </p:sp>
      <p:sp>
        <p:nvSpPr>
          <p:cNvPr id="3" name="2 Marcador de contenido"/>
          <p:cNvSpPr>
            <a:spLocks noGrp="1"/>
          </p:cNvSpPr>
          <p:nvPr>
            <p:ph idx="1"/>
          </p:nvPr>
        </p:nvSpPr>
        <p:spPr>
          <a:blipFill>
            <a:blip r:embed="rId2" cstate="print"/>
            <a:tile tx="0" ty="0" sx="100000" sy="100000" flip="none" algn="tl"/>
          </a:blipFill>
        </p:spPr>
        <p:txBody>
          <a:bodyPr/>
          <a:lstStyle/>
          <a:p>
            <a:pPr algn="just"/>
            <a:r>
              <a:rPr lang="es-MX" dirty="0" smtClean="0"/>
              <a:t>El número de una serie numérica es independiente a los objetos, no importa que se cuenten objetos iguales o diferentes.</a:t>
            </a:r>
          </a:p>
          <a:p>
            <a:pPr algn="ctr"/>
            <a:endParaRPr lang="es-MX" dirty="0"/>
          </a:p>
        </p:txBody>
      </p:sp>
      <p:pic>
        <p:nvPicPr>
          <p:cNvPr id="4" name="Picture 2" descr="G:\DCIM\302PHOTO\SAM_2411.JPG"/>
          <p:cNvPicPr>
            <a:picLocks noChangeAspect="1" noChangeArrowheads="1"/>
          </p:cNvPicPr>
          <p:nvPr/>
        </p:nvPicPr>
        <p:blipFill>
          <a:blip r:embed="rId3" cstate="print"/>
          <a:srcRect/>
          <a:stretch>
            <a:fillRect/>
          </a:stretch>
        </p:blipFill>
        <p:spPr bwMode="auto">
          <a:xfrm>
            <a:off x="4184641" y="3138481"/>
            <a:ext cx="4959359" cy="371951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IRRELEVANCIA DEL ORDEN</a:t>
            </a:r>
            <a:endParaRPr lang="es-MX" b="1" dirty="0">
              <a:latin typeface="AR ESSENCE" pitchFamily="2" charset="0"/>
            </a:endParaRPr>
          </a:p>
        </p:txBody>
      </p:sp>
      <p:sp>
        <p:nvSpPr>
          <p:cNvPr id="3" name="2 Marcador de contenido"/>
          <p:cNvSpPr>
            <a:spLocks noGrp="1"/>
          </p:cNvSpPr>
          <p:nvPr>
            <p:ph idx="1"/>
          </p:nvPr>
        </p:nvSpPr>
        <p:spPr>
          <a:blipFill>
            <a:blip r:embed="rId2" cstate="print"/>
            <a:tile tx="0" ty="0" sx="100000" sy="100000" flip="none" algn="tl"/>
          </a:blipFill>
        </p:spPr>
        <p:txBody>
          <a:bodyPr/>
          <a:lstStyle/>
          <a:p>
            <a:r>
              <a:rPr lang="es-MX" dirty="0" smtClean="0"/>
              <a:t>El orden en que se cuentan los elementos no influye para determinar cuántos objetos tiene la colección.</a:t>
            </a:r>
          </a:p>
          <a:p>
            <a:pPr algn="ctr"/>
            <a:endParaRPr lang="es-MX" dirty="0"/>
          </a:p>
        </p:txBody>
      </p:sp>
      <p:pic>
        <p:nvPicPr>
          <p:cNvPr id="4" name="Picture 2" descr="F:\SAM_1971.JPG"/>
          <p:cNvPicPr>
            <a:picLocks noChangeAspect="1" noChangeArrowheads="1"/>
          </p:cNvPicPr>
          <p:nvPr/>
        </p:nvPicPr>
        <p:blipFill>
          <a:blip r:embed="rId3" cstate="print"/>
          <a:srcRect/>
          <a:stretch>
            <a:fillRect/>
          </a:stretch>
        </p:blipFill>
        <p:spPr bwMode="auto">
          <a:xfrm>
            <a:off x="539552" y="3140968"/>
            <a:ext cx="4283968" cy="3212976"/>
          </a:xfrm>
          <a:prstGeom prst="rect">
            <a:avLst/>
          </a:prstGeom>
          <a:noFill/>
        </p:spPr>
      </p:pic>
      <p:pic>
        <p:nvPicPr>
          <p:cNvPr id="5" name="Picture 3" descr="F:\SAM_2404.JPG"/>
          <p:cNvPicPr>
            <a:picLocks noChangeAspect="1" noChangeArrowheads="1"/>
          </p:cNvPicPr>
          <p:nvPr/>
        </p:nvPicPr>
        <p:blipFill>
          <a:blip r:embed="rId4" cstate="print"/>
          <a:srcRect/>
          <a:stretch>
            <a:fillRect/>
          </a:stretch>
        </p:blipFill>
        <p:spPr bwMode="auto">
          <a:xfrm>
            <a:off x="4740019" y="3140968"/>
            <a:ext cx="4187957" cy="314096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FF0000"/>
          </a:solidFill>
          <a:ln>
            <a:noFill/>
          </a:ln>
          <a:effectLst>
            <a:innerShdw blurRad="114300">
              <a:prstClr val="black"/>
            </a:innerShdw>
          </a:effectLst>
          <a:scene3d>
            <a:camera prst="orthographicFront">
              <a:rot lat="0" lon="0" rev="0"/>
            </a:camera>
            <a:lightRig rig="balanced" dir="t">
              <a:rot lat="0" lon="0" rev="8700000"/>
            </a:lightRig>
          </a:scene3d>
          <a:sp3d>
            <a:bevelT w="190500" h="38100"/>
          </a:sp3d>
        </p:spPr>
        <p:txBody>
          <a:bodyPr/>
          <a:lstStyle/>
          <a:p>
            <a:r>
              <a:rPr lang="es-MX" b="1" dirty="0" smtClean="0">
                <a:latin typeface="AR ESSENCE" pitchFamily="2" charset="0"/>
              </a:rPr>
              <a:t>HABILIDADES BÁSICAS</a:t>
            </a:r>
            <a:endParaRPr lang="es-MX" b="1" dirty="0">
              <a:latin typeface="AR ESSENCE" pitchFamily="2" charset="0"/>
            </a:endParaRPr>
          </a:p>
        </p:txBody>
      </p:sp>
      <p:sp>
        <p:nvSpPr>
          <p:cNvPr id="3" name="2 Marcador de contenido"/>
          <p:cNvSpPr>
            <a:spLocks noGrp="1"/>
          </p:cNvSpPr>
          <p:nvPr>
            <p:ph idx="1"/>
          </p:nvPr>
        </p:nvSpPr>
        <p:spPr>
          <a:xfrm>
            <a:off x="179512" y="1600200"/>
            <a:ext cx="8784976" cy="5069160"/>
          </a:xfrm>
          <a:solidFill>
            <a:srgbClr val="FFC000"/>
          </a:solidFill>
          <a:ln>
            <a:noFill/>
          </a:ln>
          <a:effectLst>
            <a:outerShdw blurRad="107950" dist="12700" dir="5400000" algn="ctr">
              <a:srgbClr val="000000"/>
            </a:outerShdw>
          </a:effectLst>
        </p:spPr>
        <p:txBody>
          <a:bodyPr>
            <a:normAutofit fontScale="85000" lnSpcReduction="10000"/>
          </a:bodyPr>
          <a:lstStyle/>
          <a:p>
            <a:r>
              <a:rPr lang="es-MX" b="1" u="sng" dirty="0" smtClean="0"/>
              <a:t>ABSTRACCIÓN NUMÉRICA</a:t>
            </a:r>
            <a:r>
              <a:rPr lang="es-MX" b="1" dirty="0" smtClean="0"/>
              <a:t>:</a:t>
            </a:r>
          </a:p>
          <a:p>
            <a:pPr algn="just">
              <a:buNone/>
            </a:pPr>
            <a:r>
              <a:rPr lang="es-MX" b="1" dirty="0" smtClean="0"/>
              <a:t>    Proceso por el cual el niño capta y representa el valor numérico en una colección de objetos. Establece valores.</a:t>
            </a:r>
            <a:endParaRPr lang="es-MX" b="1" dirty="0"/>
          </a:p>
          <a:p>
            <a:r>
              <a:rPr lang="es-MX" b="1" u="sng" dirty="0" smtClean="0"/>
              <a:t>RAZONAMIENTO NUMÉRICO</a:t>
            </a:r>
            <a:r>
              <a:rPr lang="es-MX" b="1" dirty="0" smtClean="0"/>
              <a:t>:</a:t>
            </a:r>
          </a:p>
          <a:p>
            <a:pPr algn="just">
              <a:buNone/>
            </a:pPr>
            <a:r>
              <a:rPr lang="es-MX" b="1" dirty="0"/>
              <a:t> </a:t>
            </a:r>
            <a:r>
              <a:rPr lang="es-MX" b="1" dirty="0" smtClean="0"/>
              <a:t>   Permite inferir los resultados al transformar datos numéricos en situaciones problemáticas.</a:t>
            </a:r>
          </a:p>
          <a:p>
            <a:pPr algn="just"/>
            <a:r>
              <a:rPr lang="es-MX" b="1" u="sng" dirty="0" smtClean="0"/>
              <a:t>En preescolar las actividades mediante el juego y la resolución de problemas contribuyen al uso de los principios de conteo.</a:t>
            </a:r>
          </a:p>
          <a:p>
            <a:pPr algn="just"/>
            <a:r>
              <a:rPr lang="es-MX" b="1" dirty="0" smtClean="0"/>
              <a:t>También es importante que se inicien en el reconocimiento de los usos de los números en la vida cotidiana.</a:t>
            </a:r>
            <a:endParaRPr lang="es-MX"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1711</TotalTime>
  <Words>2293</Words>
  <Application>Microsoft Office PowerPoint</Application>
  <PresentationFormat>Presentación en pantalla (4:3)</PresentationFormat>
  <Paragraphs>160</Paragraphs>
  <Slides>67</Slides>
  <Notes>0</Notes>
  <HiddenSlides>0</HiddenSlides>
  <MMClips>0</MMClips>
  <ScaleCrop>false</ScaleCrop>
  <HeadingPairs>
    <vt:vector size="4" baseType="variant">
      <vt:variant>
        <vt:lpstr>Tema</vt:lpstr>
      </vt:variant>
      <vt:variant>
        <vt:i4>1</vt:i4>
      </vt:variant>
      <vt:variant>
        <vt:lpstr>Títulos de diapositiva</vt:lpstr>
      </vt:variant>
      <vt:variant>
        <vt:i4>67</vt:i4>
      </vt:variant>
    </vt:vector>
  </HeadingPairs>
  <TitlesOfParts>
    <vt:vector size="68" baseType="lpstr">
      <vt:lpstr>Tema de Office</vt:lpstr>
      <vt:lpstr>BIENVENIDOS  6ª  SESIÓN DE ESCUELA PARA PADRES “CÓMO APOYAR A MI HIJO EN SU DESARROLLO DEL CAMPO FORMATIVO PENSAMIENTO MATEMATICO”</vt:lpstr>
      <vt:lpstr>PENSAMIENTO MATEMATICO</vt:lpstr>
      <vt:lpstr>NUMERO </vt:lpstr>
      <vt:lpstr>CORRESPONDENCIA UNO AUNO</vt:lpstr>
      <vt:lpstr>ORDEN ESTABLE</vt:lpstr>
      <vt:lpstr>CARDINALIDAD</vt:lpstr>
      <vt:lpstr>ABSTRACCIÓN</vt:lpstr>
      <vt:lpstr>IRRELEVANCIA DEL ORDEN</vt:lpstr>
      <vt:lpstr>HABILIDADES BÁSICAS</vt:lpstr>
      <vt:lpstr>RESOLUCIÓN DE  PROBLEMAS</vt:lpstr>
      <vt:lpstr> MEDIANTE LA RESOLUCIÓN   DE PROBLEMAS EL NIÑO LOGRA</vt:lpstr>
      <vt:lpstr>PARA RESOLVER PROBLEMAS LOS NIÑOS UTILIZAN DISTINTOS TIPOS DE PROCEDIMIENTOS</vt:lpstr>
      <vt:lpstr>Presentación de PowerPoint</vt:lpstr>
      <vt:lpstr>Presentación de PowerPoint</vt:lpstr>
      <vt:lpstr>Presentación de PowerPoint</vt:lpstr>
      <vt:lpstr>Presentación de PowerPoint</vt:lpstr>
      <vt:lpstr>USOS DEL NÚMERO </vt:lpstr>
      <vt:lpstr>CARDINAL Para conocer la cantidad de elementos de un conjunto</vt:lpstr>
      <vt:lpstr>ORDINAL Para diferenciar el lugar que ocupa un objeto</vt:lpstr>
      <vt:lpstr>CODIGO Para diferenciar un objeto de otro</vt:lpstr>
      <vt:lpstr>MEDIDA DE UNA MAGNITUD Para medir</vt:lpstr>
      <vt:lpstr>CALCULAR Para operar</vt:lpstr>
      <vt:lpstr>FUNCIONES DEL NUMERO </vt:lpstr>
      <vt:lpstr>Presentación de PowerPoint</vt:lpstr>
      <vt:lpstr>Presentación de PowerPoint</vt:lpstr>
      <vt:lpstr>Presentación de PowerPoint</vt:lpstr>
      <vt:lpstr>CONOCIMIENTO DEL ESPACIO FÍSICO TOPOLOGÍA</vt:lpstr>
      <vt:lpstr>“ESPACIO”</vt:lpstr>
      <vt:lpstr>Presentación de PowerPoint</vt:lpstr>
      <vt:lpstr>Presentación de PowerPoint</vt:lpstr>
      <vt:lpstr>Presentación de PowerPoint</vt:lpstr>
      <vt:lpstr>Presentación de PowerPoint</vt:lpstr>
      <vt:lpstr>RELACIONES TOPOLOGICAS</vt:lpstr>
      <vt:lpstr>Presentación de PowerPoint</vt:lpstr>
      <vt:lpstr>Presentación de PowerPoint</vt:lpstr>
      <vt:lpstr>Presentación de PowerPoint</vt:lpstr>
      <vt:lpstr>Presentación de PowerPoint</vt:lpstr>
      <vt:lpstr>Secuencias:</vt:lpstr>
      <vt:lpstr>Presentación de PowerPoint</vt:lpstr>
      <vt:lpstr>Presentación de PowerPoint</vt:lpstr>
      <vt:lpstr>SECUENCIAS</vt:lpstr>
      <vt:lpstr>FORMA GEOMETRIA</vt:lpstr>
      <vt:lpstr>Presentación de PowerPoint</vt:lpstr>
      <vt:lpstr>Presentación de PowerPoint</vt:lpstr>
      <vt:lpstr>SIMETRIA</vt:lpstr>
      <vt:lpstr>Presentación de PowerPoint</vt:lpstr>
      <vt:lpstr>MEDICIÓN</vt:lpstr>
      <vt:lpstr>MEDICIÓN</vt:lpstr>
      <vt:lpstr>UNIDADES DE MEDIDA CONVENCIONALES</vt:lpstr>
      <vt:lpstr>UNIDADES DE MEDIDA NO CONVENCIONALES</vt:lpstr>
      <vt:lpstr>CANTIDADES FISICAS: LONGITUD Y ALTURA</vt:lpstr>
      <vt:lpstr>Presentación de PowerPoint</vt:lpstr>
      <vt:lpstr>VOLUMEN Y CAPACIDAD</vt:lpstr>
      <vt:lpstr>Presentación de PowerPoint</vt:lpstr>
      <vt:lpstr>PESO Y MASA</vt:lpstr>
      <vt:lpstr>CANTIDADES NO FISICAS: TIEMPO</vt:lpstr>
      <vt:lpstr>Presentación de PowerPoint</vt:lpstr>
      <vt:lpstr>TEMPERATURA Y VALOR DEL DINERO</vt:lpstr>
      <vt:lpstr>Presentación de PowerPoint</vt:lpstr>
      <vt:lpstr>INSTRUMENTOS DE MEDICIÓN</vt:lpstr>
      <vt:lpstr>ALGUNAS SUGERENCIAS PARA TRABAJAR EN CASA LAS MATEMATICAS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CAMPO FORMATIVO PENSAMIENTO MATEMATICO</dc:title>
  <dc:creator>EDITH</dc:creator>
  <cp:lastModifiedBy>Luis Daniel</cp:lastModifiedBy>
  <cp:revision>31</cp:revision>
  <dcterms:created xsi:type="dcterms:W3CDTF">2013-10-01T22:26:18Z</dcterms:created>
  <dcterms:modified xsi:type="dcterms:W3CDTF">2015-07-20T09:40:25Z</dcterms:modified>
</cp:coreProperties>
</file>