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67" r:id="rId12"/>
    <p:sldId id="268" r:id="rId13"/>
    <p:sldId id="275" r:id="rId14"/>
    <p:sldId id="276" r:id="rId15"/>
    <p:sldId id="269" r:id="rId16"/>
    <p:sldId id="270" r:id="rId17"/>
    <p:sldId id="280" r:id="rId18"/>
    <p:sldId id="277" r:id="rId19"/>
    <p:sldId id="271" r:id="rId20"/>
    <p:sldId id="272" r:id="rId21"/>
    <p:sldId id="265" r:id="rId22"/>
    <p:sldId id="266" r:id="rId23"/>
    <p:sldId id="278" r:id="rId24"/>
    <p:sldId id="279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77" y="-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60F9-82F9-4513-9148-E6769F1343C3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D72C-1D35-49B0-9598-441A73FFAF6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45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D72C-1D35-49B0-9598-441A73FFAF6E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AB4C-7599-4414-A83D-7C2E1891890D}" type="datetimeFigureOut">
              <a:rPr lang="es-MX" smtClean="0"/>
              <a:pPr/>
              <a:t>20/07/2015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19FE-7A16-4085-872D-9FDCF16CF76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youtube.com/watch?v=jgYGqmOZgz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youtube.com/watch?v=7cxdgtYiYE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http://www.youtube.com/watch?v=bTKeDYnU64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772400" cy="23042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smtClean="0"/>
              <a:t>SESIÓN </a:t>
            </a:r>
            <a:r>
              <a:rPr lang="es-MX" b="1" smtClean="0"/>
              <a:t>3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AFECTO, TOMA DE DECISIONES, AUTOSUFICIENCIA Y SOBREPROTECCIÓN.</a:t>
            </a:r>
            <a:br>
              <a:rPr lang="es-MX" b="1" dirty="0" smtClean="0"/>
            </a:br>
            <a:endParaRPr lang="es-MX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805264"/>
            <a:ext cx="6400800" cy="10527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POR:</a:t>
            </a:r>
          </a:p>
          <a:p>
            <a:r>
              <a:rPr lang="es-MX" b="1" dirty="0" smtClean="0">
                <a:solidFill>
                  <a:schemeClr val="tx1"/>
                </a:solidFill>
              </a:rPr>
              <a:t>PROFRA. MARIA EDITH CERVANTES ROBLES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4.bp.blogspot.com/-WX8jgq32Zvw/Umv_FxOLueI/AAAAAAAAOTA/o1p4hWyDK_M/s1600/flia+y+escue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4386064" cy="3486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CASO # 2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b="1" dirty="0" smtClean="0"/>
              <a:t>Alejandro no quiere ir a casa de un primo que lo invito. A su papá le preocupa que se ofenda la familia si no va. Alejandro tiene 5 años e insiste en que en esa casa lo tratan mal, por lo cual no quiere ir.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>
                <a:solidFill>
                  <a:srgbClr val="C00000"/>
                </a:solidFill>
              </a:rPr>
              <a:t>Es necesario que ustedes como padres tengan presente que sus hijos deben ser dueños de sus decisiones y no deben acceder a presiones externas.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/>
              <a:t>“</a:t>
            </a:r>
            <a:r>
              <a:rPr lang="es-MX" b="1" u="sng" dirty="0" smtClean="0"/>
              <a:t>TOMA DE DESICIONES</a:t>
            </a:r>
            <a:r>
              <a:rPr lang="es-MX" b="1" dirty="0" smtClean="0"/>
              <a:t>”</a:t>
            </a:r>
            <a:endParaRPr lang="es-MX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s-MX" dirty="0" smtClean="0"/>
              <a:t>Proceso que se relaciona con la individualidad.</a:t>
            </a:r>
          </a:p>
          <a:p>
            <a:pPr algn="just"/>
            <a:r>
              <a:rPr lang="es-MX" dirty="0" smtClean="0"/>
              <a:t>Se presenta en el niño a partir de que este desarrolla la capacidad de comunicarse con los demás y de mostrar su preferencia hacia un objeto o hacia una persona.</a:t>
            </a:r>
          </a:p>
          <a:p>
            <a:pPr algn="just"/>
            <a:r>
              <a:rPr lang="es-MX" dirty="0" smtClean="0"/>
              <a:t>En un inicio las decisiones de los niños se basan primordialmente en satisfacer una necesidad que se presenta en un momento dado sin tomar en cuenta las </a:t>
            </a:r>
            <a:r>
              <a:rPr lang="es-MX" b="1" u="sng" dirty="0" smtClean="0"/>
              <a:t>ventajas o desventajas.</a:t>
            </a:r>
            <a:endParaRPr lang="es-MX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 smtClean="0"/>
              <a:t>Los niños deben comenzar a familiarizarse con la </a:t>
            </a:r>
            <a:r>
              <a:rPr lang="es-MX" u="sng" dirty="0" smtClean="0">
                <a:solidFill>
                  <a:srgbClr val="FF0000"/>
                </a:solidFill>
              </a:rPr>
              <a:t>toma de decisiones</a:t>
            </a:r>
            <a:r>
              <a:rPr lang="es-MX" dirty="0" smtClean="0"/>
              <a:t> desde temprana edad. Deben saber qué consecuencias tienen sus actos, y que siempre las tienen. Los niños que practican la toma de decisiones tendrán un </a:t>
            </a:r>
            <a:r>
              <a:rPr lang="es-MX" u="sng" dirty="0" smtClean="0"/>
              <a:t>mejor juicio y criterio para su vida adulta y serán menos propensos a ser influenciados por otros niños.</a:t>
            </a:r>
          </a:p>
          <a:p>
            <a:pPr algn="just"/>
            <a:r>
              <a:rPr lang="es-MX" dirty="0" smtClean="0"/>
              <a:t>El papel del adulto es permitir que el niño decida y no adelantarse dirigiendo su elección y ayudarle a responsabilizarse de la decisión.</a:t>
            </a:r>
          </a:p>
          <a:p>
            <a:pPr algn="just"/>
            <a:r>
              <a:rPr lang="es-MX" dirty="0" smtClean="0"/>
              <a:t>Que el niño </a:t>
            </a:r>
            <a:r>
              <a:rPr lang="es-MX" u="sng" dirty="0" smtClean="0"/>
              <a:t>asuma las responsabilidades y compromisos de sus decisiones.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C00000"/>
                </a:solidFill>
              </a:rPr>
              <a:t>Ejemplo</a:t>
            </a:r>
            <a:r>
              <a:rPr lang="es-MX" dirty="0" smtClean="0"/>
              <a:t>: si entre dos juguetes elige uno no es valido que se enoje porque ha cambiado de opinión.</a:t>
            </a:r>
          </a:p>
          <a:p>
            <a:pPr algn="just"/>
            <a:r>
              <a:rPr lang="es-MX" u="sng" dirty="0" smtClean="0"/>
              <a:t>Asumir las consecuencias de lo que elige o de lo que se hace es una manera de fomentar la responsabilidad</a:t>
            </a:r>
            <a:r>
              <a:rPr lang="es-MX" dirty="0" smtClean="0"/>
              <a:t>, lo cual es una de las tareas más importantes en la educación.</a:t>
            </a:r>
          </a:p>
          <a:p>
            <a:pPr algn="just"/>
            <a:r>
              <a:rPr lang="es-MX" dirty="0" smtClean="0"/>
              <a:t>Ten </a:t>
            </a:r>
            <a:r>
              <a:rPr lang="es-MX" u="sng" dirty="0" smtClean="0">
                <a:solidFill>
                  <a:srgbClr val="C00000"/>
                </a:solidFill>
              </a:rPr>
              <a:t>cuidado con lo que le das a elegir </a:t>
            </a:r>
            <a:r>
              <a:rPr lang="es-MX" dirty="0" smtClean="0"/>
              <a:t>pues no le darás a elegir si quiere o no ir a la escuela o lavarse los dientes, dale a elegir entre 2 frutas que quiera comer, entre dos colores de playera que se quiera poner, etc.</a:t>
            </a:r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«A QUE SI PUEDO PENSAR DE OTRA MANERA»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algn="just"/>
            <a:r>
              <a:rPr lang="es-MX" sz="4000" b="1" dirty="0" smtClean="0"/>
              <a:t> </a:t>
            </a:r>
            <a:r>
              <a:rPr lang="es-MX" b="1" dirty="0" smtClean="0"/>
              <a:t>Resolver la siguiente situación dibujando esquemáticamente la solución:</a:t>
            </a:r>
          </a:p>
          <a:p>
            <a:pPr algn="just"/>
            <a:endParaRPr lang="es-MX" b="1" dirty="0" smtClean="0"/>
          </a:p>
          <a:p>
            <a:pPr algn="just"/>
            <a:endParaRPr lang="es-MX" b="1" dirty="0"/>
          </a:p>
          <a:p>
            <a:pPr algn="just"/>
            <a:endParaRPr lang="es-MX" b="1" dirty="0" smtClean="0"/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Una maestra tiene 10 alumnos y debe formar 5 filas con 4 alumnos cada una  ¿Cómo los acomoda?</a:t>
            </a:r>
            <a:endParaRPr lang="es-MX" b="1" dirty="0"/>
          </a:p>
        </p:txBody>
      </p:sp>
      <p:pic>
        <p:nvPicPr>
          <p:cNvPr id="1026" name="Picture 2" descr="http://aulavirtual.colegioloscedros.edu.mx/primaria4/files/2010/08/dibujo-maestra-e128259450544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1719" y="2780927"/>
            <a:ext cx="5063981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quenoldn.librodenotas.com/images/1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7280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3419872" y="3789040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5292080" y="2538894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3923928" y="2492896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1557830" y="2463919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7622913" y="2492896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4572000" y="377280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4572000" y="4653136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Elipse"/>
          <p:cNvSpPr/>
          <p:nvPr/>
        </p:nvSpPr>
        <p:spPr>
          <a:xfrm>
            <a:off x="6372200" y="6021288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2699792" y="6021288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5662527" y="3905578"/>
            <a:ext cx="288032" cy="29103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683568" y="52279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Solución: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300792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1.gstatic.com/images?q=tbn:ANd9GcRiNU7BE_xS9paLQ_JF13IzI0ynb5o7eMvKvSj7oGr41_9LoJF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4279825" cy="1772816"/>
          </a:xfrm>
          <a:prstGeom prst="rect">
            <a:avLst/>
          </a:prstGeom>
          <a:noFill/>
        </p:spPr>
      </p:pic>
      <p:pic>
        <p:nvPicPr>
          <p:cNvPr id="24580" name="Picture 4" descr="http://habilidadgerencia.files.wordpress.com/2012/11/toma_de_decisiones.png?w=7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00808"/>
            <a:ext cx="4536504" cy="4536504"/>
          </a:xfrm>
          <a:prstGeom prst="rect">
            <a:avLst/>
          </a:prstGeom>
          <a:noFill/>
        </p:spPr>
      </p:pic>
      <p:pic>
        <p:nvPicPr>
          <p:cNvPr id="24582" name="Picture 6" descr="http://crianzapositiva.org/wp-content/uploads/2013/10/thinking-childr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87579" cy="2551535"/>
          </a:xfrm>
          <a:prstGeom prst="rect">
            <a:avLst/>
          </a:prstGeom>
          <a:noFill/>
        </p:spPr>
      </p:pic>
      <p:pic>
        <p:nvPicPr>
          <p:cNvPr id="24584" name="Picture 8" descr="http://todosloscomo.com/wp-content/uploads/2012/07/ensenar-ninos-organizac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902422"/>
            <a:ext cx="2195736" cy="1955578"/>
          </a:xfrm>
          <a:prstGeom prst="rect">
            <a:avLst/>
          </a:prstGeom>
          <a:noFill/>
        </p:spPr>
      </p:pic>
      <p:pic>
        <p:nvPicPr>
          <p:cNvPr id="24586" name="Picture 10" descr="http://www.nutricion.pro/wp-content/uploads/2010/05/eating_tip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1" y="4779931"/>
            <a:ext cx="3131840" cy="2078069"/>
          </a:xfrm>
          <a:prstGeom prst="rect">
            <a:avLst/>
          </a:prstGeom>
          <a:noFill/>
        </p:spPr>
      </p:pic>
      <p:pic>
        <p:nvPicPr>
          <p:cNvPr id="24590" name="Picture 14" descr="http://3.bp.blogspot.com/-JMw-jaRz_7k/UjcO6IGnXPI/AAAAAAAAALk/H-V_S6dslds/s1600/imagen+blog+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-58508"/>
            <a:ext cx="3476429" cy="2360593"/>
          </a:xfrm>
          <a:prstGeom prst="rect">
            <a:avLst/>
          </a:prstGeom>
          <a:noFill/>
        </p:spPr>
      </p:pic>
      <p:pic>
        <p:nvPicPr>
          <p:cNvPr id="24592" name="Picture 16" descr="https://encrypted-tbn0.gstatic.com/images?q=tbn:ANd9GcTpx7FB5ursa2TSl3CcxEty0m1tXu6h4RR97723Ly2lwEtjVItlw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996952"/>
            <a:ext cx="2438400" cy="1876425"/>
          </a:xfrm>
          <a:prstGeom prst="rect">
            <a:avLst/>
          </a:prstGeom>
          <a:noFill/>
        </p:spPr>
      </p:pic>
      <p:pic>
        <p:nvPicPr>
          <p:cNvPr id="24594" name="Picture 18" descr="http://alcanza.uprrp.edu/modulo2/img/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96344"/>
            <a:ext cx="2159224" cy="1619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35696" y="0"/>
            <a:ext cx="5184576" cy="8367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/>
              <a:t>“</a:t>
            </a:r>
            <a:r>
              <a:rPr lang="es-MX" b="1" u="sng" dirty="0" smtClean="0"/>
              <a:t>AUTOSUFICIENCIA</a:t>
            </a:r>
            <a:r>
              <a:rPr lang="es-MX" b="1" dirty="0" smtClean="0"/>
              <a:t>”</a:t>
            </a:r>
            <a:endParaRPr lang="es-MX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51520" y="764705"/>
            <a:ext cx="8496944" cy="136815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s-MX" i="1" dirty="0" smtClean="0"/>
              <a:t>Cuando una persona se hace autosuficiente, puede ocuparse y </a:t>
            </a:r>
            <a:r>
              <a:rPr lang="es-MX" i="1" u="sng" dirty="0" smtClean="0"/>
              <a:t>cuidar</a:t>
            </a:r>
            <a:r>
              <a:rPr lang="es-MX" i="1" dirty="0" smtClean="0"/>
              <a:t> de sí mismo sin la asistencia de los demás. Es independiente, no </a:t>
            </a:r>
            <a:r>
              <a:rPr lang="es-MX" i="1" u="sng" dirty="0" smtClean="0"/>
              <a:t>dependiente</a:t>
            </a:r>
            <a:r>
              <a:rPr lang="es-MX" i="1" dirty="0" smtClean="0"/>
              <a:t>.</a:t>
            </a:r>
            <a:endParaRPr lang="es-MX" dirty="0"/>
          </a:p>
        </p:txBody>
      </p:sp>
      <p:pic>
        <p:nvPicPr>
          <p:cNvPr id="28674" name="Picture 2" descr="http://www.guiainfantil.com/uploads/educacion/autono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9488"/>
            <a:ext cx="3333750" cy="4608512"/>
          </a:xfrm>
          <a:prstGeom prst="rect">
            <a:avLst/>
          </a:prstGeom>
          <a:noFill/>
        </p:spPr>
      </p:pic>
      <p:pic>
        <p:nvPicPr>
          <p:cNvPr id="28676" name="Picture 4" descr="http://www.guiainfantil.com/uploads/educacion/ninos-autonomos-independien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2213992"/>
            <a:ext cx="3333750" cy="4644008"/>
          </a:xfrm>
          <a:prstGeom prst="rect">
            <a:avLst/>
          </a:prstGeom>
          <a:noFill/>
        </p:spPr>
      </p:pic>
      <p:pic>
        <p:nvPicPr>
          <p:cNvPr id="28678" name="Picture 6" descr="http://cuidadoinfantil.net/wp-content/uploads/nino-de-2-anos1-226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249488"/>
            <a:ext cx="323757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56341"/>
              </p:ext>
            </p:extLst>
          </p:nvPr>
        </p:nvGraphicFramePr>
        <p:xfrm>
          <a:off x="2987824" y="260648"/>
          <a:ext cx="5787190" cy="62899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87190"/>
              </a:tblGrid>
              <a:tr h="647493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 que edad crees que tu</a:t>
                      </a:r>
                      <a:r>
                        <a:rPr lang="es-MX" sz="1800" baseline="0" dirty="0" smtClean="0"/>
                        <a:t> hijo puede:</a:t>
                      </a:r>
                      <a:endParaRPr lang="es-MX" sz="1800" dirty="0"/>
                    </a:p>
                  </a:txBody>
                  <a:tcPr/>
                </a:tc>
              </a:tr>
              <a:tr h="5642435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dirty="0" smtClean="0"/>
                        <a:t>Comer solo utilizando una cuchara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dirty="0" smtClean="0"/>
                        <a:t>Vestirse solo</a:t>
                      </a:r>
                      <a:r>
                        <a:rPr lang="es-MX" sz="1800" b="1" baseline="0" dirty="0" smtClean="0"/>
                        <a:t> excepto amarrarse las agujetas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Hablar por teléfono con un lenguaje claro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Marcar un numero familiar en el teléfono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Saberse un teléfono de memoria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Ir a la tienda de la esquina a comprar el pan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Atravesar una calle poco transitada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Irse en camión a un lugar que queda a cuatro kilómetros de distancia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Hacer una comida básica utilizando la estufa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Primera aproximación a lavar su ropa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Limpiar sus zapatos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Jugar y entretenerse por sí mismo (a)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Amarrarse las agujetas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Elegir sus alimentos de forma balanceada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Ahorrar dinero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Decidir cómo gastar dinero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Decidir responsablemente a que hora irse a dormir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Cubrirse si hace frío sin que lo diga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Bañarse sola (o)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79512" y="2636912"/>
            <a:ext cx="2664296" cy="1143000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0070C0"/>
                </a:solidFill>
              </a:rPr>
              <a:t>¿A que edad crees que puedo?</a:t>
            </a:r>
            <a:endParaRPr lang="es-MX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-387424"/>
            <a:ext cx="4248472" cy="1143000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¿A que edad crees que puedo?</a:t>
            </a:r>
            <a:endParaRPr lang="es-MX" sz="24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224400"/>
              </p:ext>
            </p:extLst>
          </p:nvPr>
        </p:nvGraphicFramePr>
        <p:xfrm>
          <a:off x="251520" y="476672"/>
          <a:ext cx="8589640" cy="62899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87190"/>
                <a:gridCol w="2802450"/>
              </a:tblGrid>
              <a:tr h="647493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A que edad crees que tu</a:t>
                      </a:r>
                      <a:r>
                        <a:rPr lang="es-MX" sz="1800" baseline="0" dirty="0" smtClean="0"/>
                        <a:t> hijo puede:</a:t>
                      </a:r>
                      <a:endParaRPr lang="es-MX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Indicador de respuestas en términos generales :</a:t>
                      </a:r>
                      <a:endParaRPr lang="es-MX" sz="1800" dirty="0"/>
                    </a:p>
                  </a:txBody>
                  <a:tcPr/>
                </a:tc>
              </a:tr>
              <a:tr h="5642435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dirty="0" smtClean="0"/>
                        <a:t>Comer solo utilizando una cuchara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dirty="0" smtClean="0"/>
                        <a:t>Vestirse solo</a:t>
                      </a:r>
                      <a:r>
                        <a:rPr lang="es-MX" sz="1800" b="1" baseline="0" dirty="0" smtClean="0"/>
                        <a:t> excepto amarrarse las agujetas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Hablar por teléfono con un lenguaje claro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Marcar un numero familiar en el teléfono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Saberse un teléfono de memoria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Ir a la tienda de la esquina a comprar el pan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Atravesar una calle poco transitada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Irse en camión a un lugar que queda a cuatro kilómetros de distancia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Hacer una comida básica utilizando la estufa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Primera aproximación a lavar su ropa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Limpiar sus zapatos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Jugar y entretenerse por sí mismo (a)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Amarrarse las agujetas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Elegir sus alimentos de forma balanceada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Ahorrar dinero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Decidir cómo gastar dinero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Decidir responsablemente a que hora irse a dormir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Cubrirse si hace frío sin que lo diga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s-MX" sz="1800" b="1" baseline="0" dirty="0" smtClean="0"/>
                        <a:t>Bañarse sola (o)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1" dirty="0" smtClean="0"/>
                        <a:t>18 meses</a:t>
                      </a:r>
                    </a:p>
                    <a:p>
                      <a:r>
                        <a:rPr lang="es-MX" sz="1800" b="1" dirty="0" smtClean="0"/>
                        <a:t>3 años</a:t>
                      </a:r>
                    </a:p>
                    <a:p>
                      <a:r>
                        <a:rPr lang="es-MX" sz="1800" b="1" dirty="0" smtClean="0"/>
                        <a:t>5 años</a:t>
                      </a:r>
                    </a:p>
                    <a:p>
                      <a:r>
                        <a:rPr lang="es-MX" sz="1800" b="1" dirty="0" smtClean="0"/>
                        <a:t>5 años</a:t>
                      </a:r>
                    </a:p>
                    <a:p>
                      <a:r>
                        <a:rPr lang="es-MX" sz="1800" b="1" dirty="0" smtClean="0"/>
                        <a:t>4 años</a:t>
                      </a:r>
                    </a:p>
                    <a:p>
                      <a:r>
                        <a:rPr lang="es-MX" sz="1800" b="1" dirty="0" smtClean="0"/>
                        <a:t>7 años</a:t>
                      </a:r>
                    </a:p>
                    <a:p>
                      <a:r>
                        <a:rPr lang="es-MX" sz="1800" b="1" dirty="0" smtClean="0"/>
                        <a:t>7-8 años</a:t>
                      </a:r>
                    </a:p>
                    <a:p>
                      <a:r>
                        <a:rPr lang="es-MX" sz="1800" b="1" dirty="0" smtClean="0"/>
                        <a:t>10 años</a:t>
                      </a:r>
                    </a:p>
                    <a:p>
                      <a:endParaRPr lang="es-MX" sz="1800" b="1" dirty="0" smtClean="0"/>
                    </a:p>
                    <a:p>
                      <a:r>
                        <a:rPr lang="es-MX" sz="1800" b="1" dirty="0" smtClean="0"/>
                        <a:t>10 años</a:t>
                      </a:r>
                    </a:p>
                    <a:p>
                      <a:r>
                        <a:rPr lang="es-MX" sz="1800" b="1" dirty="0" smtClean="0"/>
                        <a:t>2 años</a:t>
                      </a:r>
                    </a:p>
                    <a:p>
                      <a:r>
                        <a:rPr lang="es-MX" sz="1800" b="1" dirty="0" smtClean="0"/>
                        <a:t>5 años</a:t>
                      </a:r>
                    </a:p>
                    <a:p>
                      <a:r>
                        <a:rPr lang="es-MX" sz="1800" b="1" dirty="0" smtClean="0"/>
                        <a:t>Desde que nace</a:t>
                      </a:r>
                    </a:p>
                    <a:p>
                      <a:r>
                        <a:rPr lang="es-MX" sz="1800" b="1" dirty="0" smtClean="0"/>
                        <a:t>6 años</a:t>
                      </a:r>
                    </a:p>
                    <a:p>
                      <a:r>
                        <a:rPr lang="es-MX" sz="1800" b="1" dirty="0" smtClean="0"/>
                        <a:t>10 años</a:t>
                      </a:r>
                    </a:p>
                    <a:p>
                      <a:r>
                        <a:rPr lang="es-MX" sz="1800" b="1" dirty="0" smtClean="0"/>
                        <a:t>7 años</a:t>
                      </a:r>
                    </a:p>
                    <a:p>
                      <a:r>
                        <a:rPr lang="es-MX" sz="1800" b="1" dirty="0" smtClean="0"/>
                        <a:t>7 años</a:t>
                      </a:r>
                    </a:p>
                    <a:p>
                      <a:r>
                        <a:rPr lang="es-MX" sz="1800" b="1" dirty="0" smtClean="0"/>
                        <a:t>8 años</a:t>
                      </a:r>
                    </a:p>
                    <a:p>
                      <a:r>
                        <a:rPr lang="es-MX" sz="1800" b="1" dirty="0" smtClean="0"/>
                        <a:t>3 años</a:t>
                      </a:r>
                    </a:p>
                    <a:p>
                      <a:r>
                        <a:rPr lang="es-MX" sz="1800" b="1" dirty="0" smtClean="0"/>
                        <a:t>4 años</a:t>
                      </a:r>
                      <a:endParaRPr lang="es-MX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59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u="sng" dirty="0" smtClean="0">
                <a:solidFill>
                  <a:srgbClr val="C00000"/>
                </a:solidFill>
              </a:rPr>
              <a:t>ALGUNAS  ACCIONES PARA PROMOVER LA AUTOSUFICIENCIA EN TU HIJO</a:t>
            </a:r>
            <a:endParaRPr lang="es-MX" sz="3600" b="1" u="sng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Que tu hijo vea cómo se lava la ropa, cómo se cocina, cómo se </a:t>
            </a:r>
            <a:r>
              <a:rPr lang="es-MX" u="sng" dirty="0" smtClean="0"/>
              <a:t>marca</a:t>
            </a:r>
            <a:r>
              <a:rPr lang="es-MX" dirty="0" smtClean="0"/>
              <a:t> un </a:t>
            </a:r>
            <a:r>
              <a:rPr lang="es-MX" u="sng" dirty="0" smtClean="0"/>
              <a:t>número de teléfono</a:t>
            </a:r>
            <a:r>
              <a:rPr lang="es-MX" dirty="0" smtClean="0"/>
              <a:t>, cómo se pone un sello postal en un sobre y cómo se lavan los platos. Al principio, déjalo observar mientras tú haces estas actividades y luego, gradualmente, dile que haga estas cosas por sí mismo. Estas son habilidades que todas las personas necesitan, y tu niño se sentirá realizado cuando aprenda cómo </a:t>
            </a:r>
            <a:r>
              <a:rPr lang="es-MX" u="sng" dirty="0" smtClean="0"/>
              <a:t>hacer las cosas</a:t>
            </a:r>
            <a:r>
              <a:rPr lang="es-MX" dirty="0" smtClean="0"/>
              <a:t> para y por sí mismo.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s-MX" b="1" dirty="0" smtClean="0"/>
              <a:t>AFECTO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3096344"/>
          </a:xfrm>
        </p:spPr>
        <p:txBody>
          <a:bodyPr/>
          <a:lstStyle/>
          <a:p>
            <a:pPr algn="just"/>
            <a:r>
              <a:rPr lang="es-MX" b="1" i="1" dirty="0" smtClean="0"/>
              <a:t>El desarrollo afectivo es un proceso evolutivo que determina el adecuado desenvolvimiento del individuo. El afecto es el resultado de un cúmulo de </a:t>
            </a:r>
            <a:r>
              <a:rPr lang="es-MX" b="1" i="1" u="sng" dirty="0" smtClean="0">
                <a:solidFill>
                  <a:srgbClr val="C00000"/>
                </a:solidFill>
              </a:rPr>
              <a:t>cuidados,</a:t>
            </a:r>
            <a:r>
              <a:rPr lang="es-MX" b="1" i="1" dirty="0" smtClean="0">
                <a:solidFill>
                  <a:srgbClr val="C00000"/>
                </a:solidFill>
              </a:rPr>
              <a:t> </a:t>
            </a:r>
            <a:r>
              <a:rPr lang="es-MX" b="1" i="1" u="sng" dirty="0" smtClean="0">
                <a:solidFill>
                  <a:srgbClr val="C00000"/>
                </a:solidFill>
              </a:rPr>
              <a:t>caricias</a:t>
            </a:r>
            <a:r>
              <a:rPr lang="es-MX" b="1" i="1" dirty="0" smtClean="0">
                <a:solidFill>
                  <a:srgbClr val="C00000"/>
                </a:solidFill>
              </a:rPr>
              <a:t>, </a:t>
            </a:r>
            <a:r>
              <a:rPr lang="es-MX" b="1" i="1" u="sng" dirty="0" smtClean="0">
                <a:solidFill>
                  <a:srgbClr val="C00000"/>
                </a:solidFill>
              </a:rPr>
              <a:t>responsabilidades y cariño </a:t>
            </a:r>
            <a:r>
              <a:rPr lang="es-MX" b="1" i="1" dirty="0" smtClean="0"/>
              <a:t>que los padres proporcionan a sus hijos.</a:t>
            </a:r>
            <a:endParaRPr lang="es-MX" b="1" i="1" dirty="0"/>
          </a:p>
        </p:txBody>
      </p:sp>
      <p:sp>
        <p:nvSpPr>
          <p:cNvPr id="4098" name="AutoShape 2" descr="data:image/jpeg;base64,/9j/4AAQSkZJRgABAQAAAQABAAD/2wCEAAkGBxQTEhQUExQUFhUUGBQXFxgXFRQWFxgYFRQWFhQUFxQYHCggGBolHBQUITEiJSkrLi4uFx8zODMsNygtLisBCgoKDg0OGhAQGiwkHxwsLCwsLCwsLCwsLCwsLCwsLCwsLCwsLCwsLCwsLCwsLCwsLCwsLCwsLCwsLCwsLCw3LP/AABEIALQA8AMBIgACEQEDEQH/xAAcAAACAgMBAQAAAAAAAAAAAAAEBQMGAAIHAQj/xABIEAABAwIEAgQICwcDAwUAAAABAAIRAwQFEiExQVEGImFxEzKBkZKhsdEHI0JSU3KywdLT8BQVFzNik+FUc/FDY7MWJIKiwv/EABoBAAIDAQEAAAAAAAAAAAAAAAECAAMEBQb/xAAoEQACAgICAQQBBAMAAAAAAAAAAQIRAyESMVEEIkFxYRQyUoETocH/2gAMAwEAAhEDEQA/AOj9HMCtDaWpdbW5LqFEkmhTJJNJpJJy68UHj+D2rWki1t4G58DTHlgNUQ6SstbK2zauNvQDR2+BbvyComNY5XqAfG6PGYsAytBJ2niqpzS0PGDewjH7KjTa0C3pEv6rT4OmJOkagdqpt5Rp08zXspyJ2a0zzEwiH3Je05nFkHNl0gO2lo+9K7rqnK7NlM6g69oPLms/L8l6VA3g2GSGtg7dUcT3KCpb6mGNjgYHBZfV9erT6sGBJke8IF1wW5dRp28+YVqTA6CBRaXGQA0cYHmWNos00EOMDbTtXhexzYM5jxEbDsntWrWtAyyYbz3b3QoKzep4DOA4aSZjqxCEu2MDyGuBbOkge1Ru67i4DTXfhO0nivGUm03kEZ9I021G6sSSFbZPRflBEN4EmAfNorBgeLtpls0ab2EgnNTY49onLKrlK1Pbpw3RdtQcD4wn5pEeYpWSjtOEusqjQ5tGgRJ0NGnIHCZarEzD7P8A09t/ZpfhXCbK+fbuJc10aHQkq60ultNlPwjQXRBA7e0IKTQHFHSRhdp/pbfX/sUvwr39zWn+mtv7FL8K4wfhCqucfCE7mMpiO/mm+HdJ3PBNdzmgiGFjiIjZx7UznQP8Z1T9xWv+mt/7FL8K3bgFr/prf+xS/CqfgfTfMW0njUAAuPHkVc7e+aZk9iZSsXiV7pBY2ratKl+z24zNc6fA0wTrA2b2etKDgtEE/E0f7TPcpfhOugx1Cq3xqQcH/VeWlvmIJ8qIsLkVWteOIWbLJ8masUUooU3uDURqKNLuFNg//KHbh9H6Gl/bZ+FWWvRkJc6jB0We35L6RC3C7cifAUf7bPcoqmE0PoaP9tn4US6RssbUlTk/IeK8C12D0jMUaX9tnuSLEOj4Hi02ei33K5sUwph2iKm/IrgvByKvZhp1Y2OwD3IK8tGug0w0Djt7l168wimR4onuVcucDDScoAnht5tVYsjQjgjmlW3y9UiDuDAW1OnDdm7HUjXZXTEMJJJgfoJVcYfla7TZrp9FWLJZW8Z0+/sKFW2tOuRV8FQJaZioG0WdRp2BAI5qqY5c+GqDK2ACQGwJgTpC2r16v7PbnO1wqU6YDWnVuRjYM8HaCUkLyAZnMTuRvz9qE3bZILRBcjkDIMwNtImQgLy6Bhrm6Q4aHUlx0KPumkaukCOHsSuk4HUkGTPcDsR2pYjMjuKWctbM5CetwIHNam1aHSSYIgTxPEzy7FOK3WdAO8HQwVHWnXN86IIEajRwO8aKxMSiEmILjMAiNCBEbJd4SCZBAJ1I3ifMiXVwHni0b6AdmyjDmiXT4xHVI2A59itSFZ6x/VcGnQ6mRqIOmnaCmlnVqsEZGmRpLfvR2DinxDTO5PqCePvaYAjwbuQHZuqpTvVDKNfIgo4q2OtRE8SNAsD6b51y9h/WqdHEKGnVnfYf4Wj7S0q6BxY484gIJhaBaFi4zlqNMfJKguaehbIBHbG6Kp4C4H4t7T2gpp+4axb8YzO3jwdB4glHkgcWUi8tdc0eLy+/ktH3jmkNaTDuHb2Jri9g+gdRnp84OYdhHFJLgCMzS0AbbzqOXYrFsR6LvY9IG+CAAEhnHfRFdGemmYspHMCSYO4nm7kubW964DaRqnvQSl4S7BjxQ5x9g9qDjxTYVUmdGxW48JmzatOjp13G/d7lr0GvS0Oou3pnTtB5eZBYxb1acuYWlsRGsnnmlVrDMZ8FcNcRAPVdwgE+NB4A6rLtmiqOxhwKiqU0Na3II3RjdQloZaF9ekgKxTx7ezdA3Npy8yVodMCp1tv1KKbUQNRvlWjKhCAaGwqyh67ghWvK9zkhSycTStSEpHj9uBSqfVd9kp9WKX4tHgKun/TqfYKeD2LJaKrQqgUmSAZY2SB1hDREFC1rxwBzERrB79deXFDUar3sBe4ABrGgxrDQI9WiBYzMSGy7XYk+XuCva2zMuho95ETBaR5RrplPl9SWupQYgbnfhPvUVsBxmRG0bcUZdsBjiCQAI1BOyCVDdghe6Yy+NHZrw1C3qh2dxqOLXBoBEcOAaFNmYwy45ozDLPVM7OBSW5uHuguM8JO/nVkVYstG9U5CdjOsTwmfG5raysA9zcxLQT5vOt6lOCDk5R3Hj6k5waiXkOcJAmATv27dnJGc6RIQtlhw/otTDQRlfHCSPLomdDB6RkGmG9vjRPFGYbQGUA9UcmtAHnTq0oQIGk7wsbm/JoUUisOwKieA/wDgQPUi7DBKbR1hp3D7lZqdi0AwEPWpwI82iHJh4xE9wwgfFBrY30AOvaqvjN3WYOs8RwPHy8lc32zmNLjoeHZAgT3od9AHxgDIkgifanjOhXjs5uMVdPDtEyD2JZiFFurm+KT1m/NMaEK8dIsBZUaXU2hp7GiT2KhvzUXZakEOEETMDtWrHNSM2SDiL7ao5pOXUQZExIV9+Cy1/m1PnFrB5JJ9o8yoFQZXHSe9dR6Ds8FQYI1cMx8v6COZ1EGFXIuNe2DhHrVWxXo+C4S2VbbasC2U0srMeO4axp2LMjSyp0s1EBp4AexOrG6BCMx6yBZK55d4q6i6G69iDiFOzowctHnmqJZ9OYcG1GFs8ddO8K2WWJMrNBa4HuUcSXRvdUhM6Sl9anO42/WiZ1QQg6wKqaosTsCaCFvPGVrVlDZoUCEeFS/GqnxNT/bf9kratV/5SnGrg+Dqceo77JTwWxJvRXKFGmyi1tR/xr8rgNC0NI0HeUrxMQ9wkCORnTtKhNYOaBEnSTygCAPWiHsApyRrplHA9/atb07Mi6o1t7R0AtGhMT/hbNqPcCNJ1jWPXyUDrhwDvk66HiTGolGMqtc05YlreI30k9x0QetjIEq0wPGPWPkGvALWlbxJEywu10ynXXjqp8SpNDSWyToXASMumg3UdFmamS7V4cMonedxHJFPVk426JbCgXOBOYtg8YVwwqyAMggzHk7EJgthpAG3m7lbbGzAA6uv62WTJkt0aoQoOsKe2+ib27VFb0ICJp6KojYTREqd1sCtLYJgBorYqytuhRWsQYkz2IC5thqrC+ml1y3cISjQ0JWyn39sWmQqljmE06jtsrjuRy7l0G+pSq3jFJrQJ/XNLCTjIecbWzltelBDHbtdlnsXXuiWGeGp5nS1jYHaY4DsXLsbeG1QYkkA7wZ11XaehIJtaIOgLZ8+vuWzJtJmXHpsa2eHgHRsNTUnLrwU1OnOigumx3JVGh7tinGbkuEDSd1Q8cwhwBeB2q/1qGs7qK7ogjyIBOQ4NQDqrgRJideI4pu3DXUXZ7d0A6lvA+5e4rZut64qtA035b8exNaN4yp4joJ3pv0PaWu2Suw15GeFY8HQ18Tx5p1UykTuqZc27ZkiD26H0hoVJZ372EiZHbHtCVxInQ/uGjdKqwPNHU73OFDVQ40NysWVGpFj1WKbu0H2FWGs6JhV7GqMseT813sKeC2LJ6KbbP2MTEabd+q3bcDXMDmDgR2jaPPC9a0eDA101Me0qIuJOaJEGNgZjitNGZdG97Xz7kc+9a025YcOIPMGO9QBgJgAyI/zKNp0iNMupiNdDPCEHpDxVnouS4DcHUabkHmrFhGHGs5riBDdtO5CYfgTi8h3CJjnyXRsEw4NaIEdizZJ/CL4R+TLDDYCcUrPmiqdOG6DVR1qtZvispnkC50lVcRuRO2kVKxiWjHajdKlAgjgDKPw/GaFTScruTpCbgLyDabFO0r0NHAryE6Qjdm7naIO4HFTPKGrOQkSPYquqclVnGLXMe6Y8ytdwdVXMYrgdwVNbs0p6OQdIx8e4cgPZquw9CMYY6jTHJoEdy4xi9bPWe7m72afcrDg9V1IiHFp0LHRz3aexdCS9qMeLuR3xt3Oy2Azb6Lk9DHrwTJpxwIbP3p3huM3NQa5fRhV8kWNItOLVhTAIP65Ie1vBUaEIaTnAF5BO+mwS2fBvPIqttDpDm4w4VN0pq9FWnThyjROrK6BTAVFAMrlLozTbuJW78IaNQ0duidvrjzIG5ugkYEL3W8bIWu5b3N6EsrXEopDXRlZyVYwfi6kD5DvsnUpowcV7b4c6tTuAweJRqveTsA1jjv5Fak7VCPp2cya0lpggdX7hxQjbmB4rdt4hEgOaDruAY4agIZ9uYBA4K9dmZ9DLow+m6vkqkNa8QHHQA8F0Y9EwXU3uePi3BwgASBrErjqa4Je1fC0wKj4BGmd0RI0iYS5MSe0yzHma9rR1WztNe8kq0WVKISfDmyrJaN0WF9mlvRIafV0BKT3GOsYcstzD5LqjWHzOVlpsS3GMEoXIAqMaXtMtJaCQRtvuOxWRiVNg9viriCTScQNyzLUG39BJ9SEuaFKoM9IiOyPZwVBd0LuqFyxlFo68htam/IGmdC8kgN7tZ5K832HVLasynUeKjqgAFUDL4Q6BzXsGmYaEOG4JVzxtRtMVSXKmF4dduYIcdAnLK4KT29uXTIiCjWuy/cqUx2FOKgeVFXvQ0bIQ4qBMgxyGpUYURX1XcKldJrzKwu5T6lbKd5Tr5sjwSIkbOHYWnULmfwjXsObSHGSe7gEIQ5Soacqi2UtpzOk8dfOrXgdZrgKdTh6+xVKmYIKs1nQzwQdx+gt2R0ZsEqLdb4fUpy6i9pbxa7j5UY3HwOrUplh48W98hJbTM3Qx5UzpP0gwqJSXg06Ywt+kLHABrgecmD7FLUrhw01Cr91RaTMT6kYLoBoAAEcFUyBjb4sPYiqeNiIlIa1eQhvDsGpOylMA/r4kTzQta7J3KTVsTaNtVH+1OdwiU3EWxnUuVvTqSUBTok6koukP89iIfsNpxBLjDRuTsrt0euGOwq7cwRmpVyeZHgXZZ9a49iuKeGqijT/AJdMy7+oj7l0voPcTh163h+zVSP7dQLRihW2Zc070c1b0ezCm4PIa5jJEccoO6MrYSxoMDYd6dWBBo0tD/LZ9gLSpQc4Rrx2TylCJZjwZMjqjnmLUwdhGu/FTdGLf4wE82x507vrENBa4ED2TslWHPyVqbT89o87hCzLLzTRv9V6BYHGcemdmwujDQead2rErtx1Qmlm/RUIodjOjTheXllmH3rynXhSPuhsrVRS+xRVs6nBwPfIP+VlLCGy19RjC5hDmHkRsmbazTxUdZS0idkdK31QWJPDdBqeCZNqQEpaA6oZ/WkJHQ0Uyp3WP0mVjSe5xfp8l2XUE6O46AmUXaY7aPkk03AbkOmPrDQt8oU3SDolb3D8xDqVQAAOYeA4ZDoR6whce6Ll1Ki2j4Gm+gSW1Ic97ifGzTE5uP8AhWpQ8i3IjxrC2H46g8teBI4t5+bdchxS8Nzc5zEOcI10gH/ldD6U1XW1i4Oyte/qAMJjXxnCdtJ07VzjDrcPe1uxJ3iU2NabEyu/aQ34Bc7JAbmMDlA3RGF3jqZykab6bot1kxsRmkzmk7dyNwfAatxmNNshmrnEQDyHerYvlorft2H2uPAiHQQOJ3/ytauLAbHb36JtQ6Buq0WVBALgD5UnxHojcUtS3MBy/WqLwfJFnMoXg3M/fupamJOOjGlJrprqbWkDUkgz2CVFRxt7fk+SVXLHRbGdj0U6j9S6OKk/d/EpazF3nZm/bKmpXlY7MnyqumPYypWzRv8ArtU7arBslJc8+NA7z7l5kJ7fUhTJY0rXgHL70qxHFDEbDita/VHalVrauuamRugEZ3bwEYxsEpUrYy6LWRqk/wBZlx7ODQuxWNJtCwudIH7PWHnouA9ZVY6L4YB4o6rYA7VcOkNOLC5H/ZqfZK2xWjHJ2yhWAPgaXLIz7IR1o39FDYa/4mkP6GfZCmY4hcyT2z1+OPsX0B49aFzZGpbKomIMyuFQbtc0x3EFdGuahjUKm45bDUgb7+9SGnYc0P8AJicH/R0+zvA5gI1mCPKmDbyFz7oRiuej4MnrU+qe75J9XqVyswHQkepUcetWGVsZA0nXktqbalXUmByHvSvFrOoyma1Foc9hnI7Z44ieBTHCcdpOAnqTABJGUnsdsrVG1ZTJ+A+iMjmt4OBHlHamLKZmChrmk2o2DxgiNPWlBqVKLoLnPZw4lvZPJRqmIlZYLlsAylVnrUJnZenHWOgH1oG4eWdZmuoJSyW7DHqh/WoB41CXXNvk1BMBH2lxLQUFjFeGnsTqNgujn/SjDnXddub+VRB0+c92/kAACRHCQ57RTaQRI028q6Zh2ClwGfSd/Kntng9NmzRPcuhHGqowyncrKTgnweseM9Y+Tl2SrV+7adtQNOk2Br3lxT0CBCVYuQSxrtGlzZO0Cd08YKKEcm+z3D6WRjGfNaPPxU1ayDh3plf02BrQ2ASfVx9qQ9Jr7wVAhp61SWjmB8o+weVCUkotskY8mkjm3Sa2p1XkMAysLhI+UZguHYqrUwXriFcHUuCjY0DvXLeVttnUjiSVC6nhjWCQYKgqsLjowd40Tl1MHdYGgIcmNwQnZYHiFlSnlCZ3FwApbCwGX9puhktmnqh3VdWf8ljQdYnjxRgpzdIWbjBWxJ/6XvLluajShh0zOIZp84B2rh3KzYP0HrUmBmVrRElxc05j5Doqzi9zeXNQ1XPfRYP5bKZLMrRoNoKq2K3tcy19es8HcOqPcD3gmF0IwUFRz55HNnccEfSBbSFaiXkwGtqNcZGp0CadKnRZ3P8AtVB/9Cvn7ovcmlcW1QfJrAHucWtPqJXeOnVWLS47WP8Asn/CsQjKZhg+Kp/UZ9kIuEDhp+LpfUZ9kJgHLkvtntMf7F9Iiqt0S27sA5p0TiJUlJgOiAZPRzK1uf2S5DjOV2juEjgfIut4RUDmgjVUHpjg+bUDUSfeO5EfBzje9F+7YynmFZJco8vlHGzQcJuPxLa/6dXHipRRosGWjUDRbOqF5hvWa4nra8imdB0tBQNSoGP6wBa7cKzE60ZkkbVcIq0WurUKnxIktDus0idD2KGnjgaB4ak9hPLrN8hWUbRrDFMnKXBxaXECRqI4R5FtiV9cvJzOYJaW5g0Zg2Z6rvknmYVjgmTjL7/0Q1sZtgRmexhOoDzlJHODwUN5iYflDCCx2kjZR2GGUzUdWcA9zjLqjusTGwHYjbys124+qPvVMkukB6dhFtdho1TKytc/Wdx2H3lL8Mw8uOZ422CsVPRasOGtsyZs16ibO0W9PZDudJRDdlqMxsEvr6uR86JfdNiCoQmcAGiBsfuVS6WV5qhvzGx5XalWilW0171zi/vc73PPy3OI5kE6adyy+ql7a8mn0sfdfghd2LGs5pxYdHarwC4Ck07F463kZv54TH930qI0Z4Rw4v1HeGDRZYennL8GqfqIR/IhtMOqVTLWktHGCQEQ+wtmGKtdk8g6T3Q2SmLcIq1zmquOTg3UNj6o0TnDujtGlq1jZ7gtkPTRj3syT9TOXWhLh1vT0NC3Lz8+qPBsHaGGXO8sIy9wsvIfVd4R48XSGsnfK3h3qxBkKCpTCvikuihtvspOI2A1XOOlOG5TK7Xd2sql9J8GLmlGW0RHK7XqtE/JqM9oK7f8Jl1lsqnNzQPONVxa8tSHBvNzRHeQF1j4TiXtp0R82o491OkTPqVdBYFhv8mn9Rn2QiCZQGHn4ql9Rn2Qii+FyX2z2uJeyP0ggOU1NyABKKogxuoNKJ7c0JVLxrCTa1G3FCYBlw4Dn5CugM2hQV7UOaWnWdI70YtoxZYKap/0POjOINr0muaZkA+8Jhc4fnBndcR6NdJX2VV7fGphxB5ggxLfNsup4R01oV26OHsPrV3Bo4zkm7RvUw57PFJ7ozBai2cfHJIHkHlTKtitNrZLwB2n2a6pNWuHXToALaQ7IL+08h2KzHGcmJPJxNhcOqHLSHVGmbh5E2sMLDdTqeaIsrYMajmrXHHGPRjlOTJKQXtR68DtNFGwqwrJ6QRBOiHpOUtbZQhmZBX9Tde1roATstqFlmh1TbcN/F7kLIDUbN1WmRJY1wIzDeDvCnw/A6dH+UwNPzjq70imbRP3L2poI4lDirsNtAdZsbakoZtoAZOpRjytGtTANWNUoC2axbOQshA5QvRLgog1SyAr6aVYjQ6pT17UBeU5ClkOQnDg++osjxqtPzBwJ9iu2LUvDV7ypwoW9Vo5ZqjHn1BvrQeG2YF/4Q+LSDnnuaJT21syzD7hzvHrUq9R3ZnpuIHkEBKEpWGn4un9Rn2QiiEJhIzU2fUZ9ke5HnTRch9s9tifsX0jfLpK3pOQwqbDVTeCdGoPkhAt0M6bgtjHnSq3rgeNKLZXEHkijNkx0ULphhEV2uAgVQS4f1NOvnELaxsoAEK6YvairTbza6fPv9yhssPAXR9O7ieb9bjcMv4YPhmGjzq84bbBrQk9lTGZPQ7SAtJiCmukohiHoNRVMKAZI0LWo0LC5eBBsBo0wZWX10AI1M8BxUN3UAB12RWEWpDPCP8AGIkD5o95UsNG1nZZYc/V3AcG/wCe1HDVYxqlAQQDzYSUK98rarUkxwC0TMhq1ilaF4FsDCFkPXLQrCtHFAh47ktTotwFoVCEblDWEohyBv6uVpKhEI6dlmuSGnRwHhNPkjgOUpz0i0tLjl4Gr/43LbCLXK0ud4ztT7lH0mP/ALW4/wBmr/43KBZw+16RVWsa0BkAAbO4D6y3b0iqj5LPM78SxYsThHwddepypfuZI3pNV+bT8zvxKcdKq3zafmf+JYsU4R8B/U5f5M1f0orfNp+Z34l47pPVEEMpA9zvxL1Ypwj4B+py/wAmSO6WVoIy0tY4P/EpaXS+sB4lL0X/AI1ixWwSXRk9RklOPudk9LpnWBnJR9F/41PT6dXA+RR9Gp+NYsV1syBTfhAuPo6Ho1PxqQ/CHc/R0PRqfmLFilshqfhCufo6Ho1Pxr0/CHc/R0PRqfjWLELYKBrnp3cOygsoxmbIy1Nddj19k2HwlXRImlb+jV5/7ixYpYQm5+FG7IE07b0Kv5iGqfCXdR/Lt/Rq/mLxYomQgp/CNcj/AKdv6NT8xb/xIufo7f0an5ixYpbBR7/Em6+jt/Rq/mLP4k3X0dv6NX8xYsUsNGfxIufo7f0an5i1/iPcz/Lt/RqfmLFilkoz+JFz9Hb+jU/MWv8AEa5+jt/RqfmLFilko8d8Itz9HQ9Gp+Yg6/Ty4c5ssoacMtSPtrFilkDP4i3P0dD0an5iDxXp7cVKNRhZQhzHtMNqTBaQY6/asWKW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0" name="AutoShape 4" descr="data:image/jpeg;base64,/9j/4AAQSkZJRgABAQAAAQABAAD/2wCEAAkGBxQTEhQUExQUFhUUGBQXFxgXFRQWFxgYFRQWFhQUFxQYHCggGBolHBQUITEiJSkrLi4uFx8zODMsNygtLisBCgoKDg0OGhAQGiwkHxwsLCwsLCwsLCwsLCwsLCwsLCwsLCwsLCwsLCwsLCwsLCwsLCwsLCwsLCwsLCwsLCw3LP/AABEIALQA8AMBIgACEQEDEQH/xAAcAAACAgMBAQAAAAAAAAAAAAAEBQMGAAIHAQj/xABIEAABAwIEAgQICwcDAwUAAAABAAIRAwQFEiExQVEGImFxEzKBkZKhsdEHI0JSU3KywdLT8BQVFzNik+FUc/FDY7MWJIKiwv/EABoBAAIDAQEAAAAAAAAAAAAAAAECAAMEBQb/xAAoEQACAgICAQQBBAMAAAAAAAAAAQIRAyESMVEEIkFxYRQyUoETocH/2gAMAwEAAhEDEQA/AOj9HMCtDaWpdbW5LqFEkmhTJJNJpJJy68UHj+D2rWki1t4G58DTHlgNUQ6SstbK2zauNvQDR2+BbvyComNY5XqAfG6PGYsAytBJ2niqpzS0PGDewjH7KjTa0C3pEv6rT4OmJOkagdqpt5Rp08zXspyJ2a0zzEwiH3Je05nFkHNl0gO2lo+9K7rqnK7NlM6g69oPLms/L8l6VA3g2GSGtg7dUcT3KCpb6mGNjgYHBZfV9erT6sGBJke8IF1wW5dRp28+YVqTA6CBRaXGQA0cYHmWNos00EOMDbTtXhexzYM5jxEbDsntWrWtAyyYbz3b3QoKzep4DOA4aSZjqxCEu2MDyGuBbOkge1Ru67i4DTXfhO0nivGUm03kEZ9I021G6sSSFbZPRflBEN4EmAfNorBgeLtpls0ab2EgnNTY49onLKrlK1Pbpw3RdtQcD4wn5pEeYpWSjtOEusqjQ5tGgRJ0NGnIHCZarEzD7P8A09t/ZpfhXCbK+fbuJc10aHQkq60ultNlPwjQXRBA7e0IKTQHFHSRhdp/pbfX/sUvwr39zWn+mtv7FL8K4wfhCqucfCE7mMpiO/mm+HdJ3PBNdzmgiGFjiIjZx7UznQP8Z1T9xWv+mt/7FL8K3bgFr/prf+xS/CqfgfTfMW0njUAAuPHkVc7e+aZk9iZSsXiV7pBY2ratKl+z24zNc6fA0wTrA2b2etKDgtEE/E0f7TPcpfhOugx1Cq3xqQcH/VeWlvmIJ8qIsLkVWteOIWbLJ8masUUooU3uDURqKNLuFNg//KHbh9H6Gl/bZ+FWWvRkJc6jB0We35L6RC3C7cifAUf7bPcoqmE0PoaP9tn4US6RssbUlTk/IeK8C12D0jMUaX9tnuSLEOj4Hi02ei33K5sUwph2iKm/IrgvByKvZhp1Y2OwD3IK8tGug0w0Djt7l168wimR4onuVcucDDScoAnht5tVYsjQjgjmlW3y9UiDuDAW1OnDdm7HUjXZXTEMJJJgfoJVcYfla7TZrp9FWLJZW8Z0+/sKFW2tOuRV8FQJaZioG0WdRp2BAI5qqY5c+GqDK2ACQGwJgTpC2r16v7PbnO1wqU6YDWnVuRjYM8HaCUkLyAZnMTuRvz9qE3bZILRBcjkDIMwNtImQgLy6Bhrm6Q4aHUlx0KPumkaukCOHsSuk4HUkGTPcDsR2pYjMjuKWctbM5CetwIHNam1aHSSYIgTxPEzy7FOK3WdAO8HQwVHWnXN86IIEajRwO8aKxMSiEmILjMAiNCBEbJd4SCZBAJ1I3ifMiXVwHni0b6AdmyjDmiXT4xHVI2A59itSFZ6x/VcGnQ6mRqIOmnaCmlnVqsEZGmRpLfvR2DinxDTO5PqCePvaYAjwbuQHZuqpTvVDKNfIgo4q2OtRE8SNAsD6b51y9h/WqdHEKGnVnfYf4Wj7S0q6BxY484gIJhaBaFi4zlqNMfJKguaehbIBHbG6Kp4C4H4t7T2gpp+4axb8YzO3jwdB4glHkgcWUi8tdc0eLy+/ktH3jmkNaTDuHb2Jri9g+gdRnp84OYdhHFJLgCMzS0AbbzqOXYrFsR6LvY9IG+CAAEhnHfRFdGemmYspHMCSYO4nm7kubW964DaRqnvQSl4S7BjxQ5x9g9qDjxTYVUmdGxW48JmzatOjp13G/d7lr0GvS0Oou3pnTtB5eZBYxb1acuYWlsRGsnnmlVrDMZ8FcNcRAPVdwgE+NB4A6rLtmiqOxhwKiqU0Na3II3RjdQloZaF9ekgKxTx7ezdA3Npy8yVodMCp1tv1KKbUQNRvlWjKhCAaGwqyh67ghWvK9zkhSycTStSEpHj9uBSqfVd9kp9WKX4tHgKun/TqfYKeD2LJaKrQqgUmSAZY2SB1hDREFC1rxwBzERrB79deXFDUar3sBe4ABrGgxrDQI9WiBYzMSGy7XYk+XuCva2zMuho95ETBaR5RrplPl9SWupQYgbnfhPvUVsBxmRG0bcUZdsBjiCQAI1BOyCVDdghe6Yy+NHZrw1C3qh2dxqOLXBoBEcOAaFNmYwy45ozDLPVM7OBSW5uHuguM8JO/nVkVYstG9U5CdjOsTwmfG5raysA9zcxLQT5vOt6lOCDk5R3Hj6k5waiXkOcJAmATv27dnJGc6RIQtlhw/otTDQRlfHCSPLomdDB6RkGmG9vjRPFGYbQGUA9UcmtAHnTq0oQIGk7wsbm/JoUUisOwKieA/wDgQPUi7DBKbR1hp3D7lZqdi0AwEPWpwI82iHJh4xE9wwgfFBrY30AOvaqvjN3WYOs8RwPHy8lc32zmNLjoeHZAgT3od9AHxgDIkgifanjOhXjs5uMVdPDtEyD2JZiFFurm+KT1m/NMaEK8dIsBZUaXU2hp7GiT2KhvzUXZakEOEETMDtWrHNSM2SDiL7ao5pOXUQZExIV9+Cy1/m1PnFrB5JJ9o8yoFQZXHSe9dR6Ds8FQYI1cMx8v6COZ1EGFXIuNe2DhHrVWxXo+C4S2VbbasC2U0srMeO4axp2LMjSyp0s1EBp4AexOrG6BCMx6yBZK55d4q6i6G69iDiFOzowctHnmqJZ9OYcG1GFs8ddO8K2WWJMrNBa4HuUcSXRvdUhM6Sl9anO42/WiZ1QQg6wKqaosTsCaCFvPGVrVlDZoUCEeFS/GqnxNT/bf9kratV/5SnGrg+Dqceo77JTwWxJvRXKFGmyi1tR/xr8rgNC0NI0HeUrxMQ9wkCORnTtKhNYOaBEnSTygCAPWiHsApyRrplHA9/atb07Mi6o1t7R0AtGhMT/hbNqPcCNJ1jWPXyUDrhwDvk66HiTGolGMqtc05YlreI30k9x0QetjIEq0wPGPWPkGvALWlbxJEywu10ynXXjqp8SpNDSWyToXASMumg3UdFmamS7V4cMonedxHJFPVk426JbCgXOBOYtg8YVwwqyAMggzHk7EJgthpAG3m7lbbGzAA6uv62WTJkt0aoQoOsKe2+ib27VFb0ICJp6KojYTREqd1sCtLYJgBorYqytuhRWsQYkz2IC5thqrC+ml1y3cISjQ0JWyn39sWmQqljmE06jtsrjuRy7l0G+pSq3jFJrQJ/XNLCTjIecbWzltelBDHbtdlnsXXuiWGeGp5nS1jYHaY4DsXLsbeG1QYkkA7wZ11XaehIJtaIOgLZ8+vuWzJtJmXHpsa2eHgHRsNTUnLrwU1OnOigumx3JVGh7tinGbkuEDSd1Q8cwhwBeB2q/1qGs7qK7ogjyIBOQ4NQDqrgRJideI4pu3DXUXZ7d0A6lvA+5e4rZut64qtA035b8exNaN4yp4joJ3pv0PaWu2Suw15GeFY8HQ18Tx5p1UykTuqZc27ZkiD26H0hoVJZ372EiZHbHtCVxInQ/uGjdKqwPNHU73OFDVQ40NysWVGpFj1WKbu0H2FWGs6JhV7GqMseT813sKeC2LJ6KbbP2MTEabd+q3bcDXMDmDgR2jaPPC9a0eDA101Me0qIuJOaJEGNgZjitNGZdG97Xz7kc+9a025YcOIPMGO9QBgJgAyI/zKNp0iNMupiNdDPCEHpDxVnouS4DcHUabkHmrFhGHGs5riBDdtO5CYfgTi8h3CJjnyXRsEw4NaIEdizZJ/CL4R+TLDDYCcUrPmiqdOG6DVR1qtZvispnkC50lVcRuRO2kVKxiWjHajdKlAgjgDKPw/GaFTScruTpCbgLyDabFO0r0NHAryE6Qjdm7naIO4HFTPKGrOQkSPYquqclVnGLXMe6Y8ytdwdVXMYrgdwVNbs0p6OQdIx8e4cgPZquw9CMYY6jTHJoEdy4xi9bPWe7m72afcrDg9V1IiHFp0LHRz3aexdCS9qMeLuR3xt3Oy2Azb6Lk9DHrwTJpxwIbP3p3huM3NQa5fRhV8kWNItOLVhTAIP65Ie1vBUaEIaTnAF5BO+mwS2fBvPIqttDpDm4w4VN0pq9FWnThyjROrK6BTAVFAMrlLozTbuJW78IaNQ0duidvrjzIG5ugkYEL3W8bIWu5b3N6EsrXEopDXRlZyVYwfi6kD5DvsnUpowcV7b4c6tTuAweJRqveTsA1jjv5Fak7VCPp2cya0lpggdX7hxQjbmB4rdt4hEgOaDruAY4agIZ9uYBA4K9dmZ9DLow+m6vkqkNa8QHHQA8F0Y9EwXU3uePi3BwgASBrErjqa4Je1fC0wKj4BGmd0RI0iYS5MSe0yzHma9rR1WztNe8kq0WVKISfDmyrJaN0WF9mlvRIafV0BKT3GOsYcstzD5LqjWHzOVlpsS3GMEoXIAqMaXtMtJaCQRtvuOxWRiVNg9viriCTScQNyzLUG39BJ9SEuaFKoM9IiOyPZwVBd0LuqFyxlFo68htam/IGmdC8kgN7tZ5K832HVLasynUeKjqgAFUDL4Q6BzXsGmYaEOG4JVzxtRtMVSXKmF4dduYIcdAnLK4KT29uXTIiCjWuy/cqUx2FOKgeVFXvQ0bIQ4qBMgxyGpUYURX1XcKldJrzKwu5T6lbKd5Tr5sjwSIkbOHYWnULmfwjXsObSHGSe7gEIQ5Soacqi2UtpzOk8dfOrXgdZrgKdTh6+xVKmYIKs1nQzwQdx+gt2R0ZsEqLdb4fUpy6i9pbxa7j5UY3HwOrUplh48W98hJbTM3Qx5UzpP0gwqJSXg06Ywt+kLHABrgecmD7FLUrhw01Cr91RaTMT6kYLoBoAAEcFUyBjb4sPYiqeNiIlIa1eQhvDsGpOylMA/r4kTzQta7J3KTVsTaNtVH+1OdwiU3EWxnUuVvTqSUBTok6koukP89iIfsNpxBLjDRuTsrt0euGOwq7cwRmpVyeZHgXZZ9a49iuKeGqijT/AJdMy7+oj7l0voPcTh163h+zVSP7dQLRihW2Zc070c1b0ezCm4PIa5jJEccoO6MrYSxoMDYd6dWBBo0tD/LZ9gLSpQc4Rrx2TylCJZjwZMjqjnmLUwdhGu/FTdGLf4wE82x507vrENBa4ED2TslWHPyVqbT89o87hCzLLzTRv9V6BYHGcemdmwujDQead2rErtx1Qmlm/RUIodjOjTheXllmH3rynXhSPuhsrVRS+xRVs6nBwPfIP+VlLCGy19RjC5hDmHkRsmbazTxUdZS0idkdK31QWJPDdBqeCZNqQEpaA6oZ/WkJHQ0Uyp3WP0mVjSe5xfp8l2XUE6O46AmUXaY7aPkk03AbkOmPrDQt8oU3SDolb3D8xDqVQAAOYeA4ZDoR6whce6Ll1Ki2j4Gm+gSW1Ic97ifGzTE5uP8AhWpQ8i3IjxrC2H46g8teBI4t5+bdchxS8Nzc5zEOcI10gH/ldD6U1XW1i4Oyte/qAMJjXxnCdtJ07VzjDrcPe1uxJ3iU2NabEyu/aQ34Bc7JAbmMDlA3RGF3jqZykab6bot1kxsRmkzmk7dyNwfAatxmNNshmrnEQDyHerYvlorft2H2uPAiHQQOJ3/ytauLAbHb36JtQ6Buq0WVBALgD5UnxHojcUtS3MBy/WqLwfJFnMoXg3M/fupamJOOjGlJrprqbWkDUkgz2CVFRxt7fk+SVXLHRbGdj0U6j9S6OKk/d/EpazF3nZm/bKmpXlY7MnyqumPYypWzRv8ArtU7arBslJc8+NA7z7l5kJ7fUhTJY0rXgHL70qxHFDEbDita/VHalVrauuamRugEZ3bwEYxsEpUrYy6LWRqk/wBZlx7ODQuxWNJtCwudIH7PWHnouA9ZVY6L4YB4o6rYA7VcOkNOLC5H/ZqfZK2xWjHJ2yhWAPgaXLIz7IR1o39FDYa/4mkP6GfZCmY4hcyT2z1+OPsX0B49aFzZGpbKomIMyuFQbtc0x3EFdGuahjUKm45bDUgb7+9SGnYc0P8AJicH/R0+zvA5gI1mCPKmDbyFz7oRiuej4MnrU+qe75J9XqVyswHQkepUcetWGVsZA0nXktqbalXUmByHvSvFrOoyma1Foc9hnI7Z44ieBTHCcdpOAnqTABJGUnsdsrVG1ZTJ+A+iMjmt4OBHlHamLKZmChrmk2o2DxgiNPWlBqVKLoLnPZw4lvZPJRqmIlZYLlsAylVnrUJnZenHWOgH1oG4eWdZmuoJSyW7DHqh/WoB41CXXNvk1BMBH2lxLQUFjFeGnsTqNgujn/SjDnXddub+VRB0+c92/kAACRHCQ57RTaQRI028q6Zh2ClwGfSd/Kntng9NmzRPcuhHGqowyncrKTgnweseM9Y+Tl2SrV+7adtQNOk2Br3lxT0CBCVYuQSxrtGlzZO0Cd08YKKEcm+z3D6WRjGfNaPPxU1ayDh3plf02BrQ2ASfVx9qQ9Jr7wVAhp61SWjmB8o+weVCUkotskY8mkjm3Sa2p1XkMAysLhI+UZguHYqrUwXriFcHUuCjY0DvXLeVttnUjiSVC6nhjWCQYKgqsLjowd40Tl1MHdYGgIcmNwQnZYHiFlSnlCZ3FwApbCwGX9puhktmnqh3VdWf8ljQdYnjxRgpzdIWbjBWxJ/6XvLluajShh0zOIZp84B2rh3KzYP0HrUmBmVrRElxc05j5Doqzi9zeXNQ1XPfRYP5bKZLMrRoNoKq2K3tcy19es8HcOqPcD3gmF0IwUFRz55HNnccEfSBbSFaiXkwGtqNcZGp0CadKnRZ3P8AtVB/9Cvn7ovcmlcW1QfJrAHucWtPqJXeOnVWLS47WP8Asn/CsQjKZhg+Kp/UZ9kIuEDhp+LpfUZ9kJgHLkvtntMf7F9Iiqt0S27sA5p0TiJUlJgOiAZPRzK1uf2S5DjOV2juEjgfIut4RUDmgjVUHpjg+bUDUSfeO5EfBzje9F+7YynmFZJco8vlHGzQcJuPxLa/6dXHipRRosGWjUDRbOqF5hvWa4nra8imdB0tBQNSoGP6wBa7cKzE60ZkkbVcIq0WurUKnxIktDus0idD2KGnjgaB4ak9hPLrN8hWUbRrDFMnKXBxaXECRqI4R5FtiV9cvJzOYJaW5g0Zg2Z6rvknmYVjgmTjL7/0Q1sZtgRmexhOoDzlJHODwUN5iYflDCCx2kjZR2GGUzUdWcA9zjLqjusTGwHYjbys124+qPvVMkukB6dhFtdho1TKytc/Wdx2H3lL8Mw8uOZ422CsVPRasOGtsyZs16ibO0W9PZDudJRDdlqMxsEvr6uR86JfdNiCoQmcAGiBsfuVS6WV5qhvzGx5XalWilW0171zi/vc73PPy3OI5kE6adyy+ql7a8mn0sfdfghd2LGs5pxYdHarwC4Ck07F463kZv54TH930qI0Z4Rw4v1HeGDRZYennL8GqfqIR/IhtMOqVTLWktHGCQEQ+wtmGKtdk8g6T3Q2SmLcIq1zmquOTg3UNj6o0TnDujtGlq1jZ7gtkPTRj3syT9TOXWhLh1vT0NC3Lz8+qPBsHaGGXO8sIy9wsvIfVd4R48XSGsnfK3h3qxBkKCpTCvikuihtvspOI2A1XOOlOG5TK7Xd2sql9J8GLmlGW0RHK7XqtE/JqM9oK7f8Jl1lsqnNzQPONVxa8tSHBvNzRHeQF1j4TiXtp0R82o491OkTPqVdBYFhv8mn9Rn2QiCZQGHn4ql9Rn2Qii+FyX2z2uJeyP0ggOU1NyABKKogxuoNKJ7c0JVLxrCTa1G3FCYBlw4Dn5CugM2hQV7UOaWnWdI70YtoxZYKap/0POjOINr0muaZkA+8Jhc4fnBndcR6NdJX2VV7fGphxB5ggxLfNsup4R01oV26OHsPrV3Bo4zkm7RvUw57PFJ7ozBai2cfHJIHkHlTKtitNrZLwB2n2a6pNWuHXToALaQ7IL+08h2KzHGcmJPJxNhcOqHLSHVGmbh5E2sMLDdTqeaIsrYMajmrXHHGPRjlOTJKQXtR68DtNFGwqwrJ6QRBOiHpOUtbZQhmZBX9Tde1roATstqFlmh1TbcN/F7kLIDUbN1WmRJY1wIzDeDvCnw/A6dH+UwNPzjq70imbRP3L2poI4lDirsNtAdZsbakoZtoAZOpRjytGtTANWNUoC2axbOQshA5QvRLgog1SyAr6aVYjQ6pT17UBeU5ClkOQnDg++osjxqtPzBwJ9iu2LUvDV7ypwoW9Vo5ZqjHn1BvrQeG2YF/4Q+LSDnnuaJT21syzD7hzvHrUq9R3ZnpuIHkEBKEpWGn4un9Rn2QiiEJhIzU2fUZ9ke5HnTRch9s9tifsX0jfLpK3pOQwqbDVTeCdGoPkhAt0M6bgtjHnSq3rgeNKLZXEHkijNkx0ULphhEV2uAgVQS4f1NOvnELaxsoAEK6YvairTbza6fPv9yhssPAXR9O7ieb9bjcMv4YPhmGjzq84bbBrQk9lTGZPQ7SAtJiCmukohiHoNRVMKAZI0LWo0LC5eBBsBo0wZWX10AI1M8BxUN3UAB12RWEWpDPCP8AGIkD5o95UsNG1nZZYc/V3AcG/wCe1HDVYxqlAQQDzYSUK98rarUkxwC0TMhq1ilaF4FsDCFkPXLQrCtHFAh47ktTotwFoVCEblDWEohyBv6uVpKhEI6dlmuSGnRwHhNPkjgOUpz0i0tLjl4Gr/43LbCLXK0ud4ztT7lH0mP/ALW4/wBmr/43KBZw+16RVWsa0BkAAbO4D6y3b0iqj5LPM78SxYsThHwddepypfuZI3pNV+bT8zvxKcdKq3zafmf+JYsU4R8B/U5f5M1f0orfNp+Z34l47pPVEEMpA9zvxL1Ypwj4B+py/wAmSO6WVoIy0tY4P/EpaXS+sB4lL0X/AI1ixWwSXRk9RklOPudk9LpnWBnJR9F/41PT6dXA+RR9Gp+NYsV1syBTfhAuPo6Ho1PxqQ/CHc/R0PRqfmLFilshqfhCufo6Ho1Pxr0/CHc/R0PRqfjWLELYKBrnp3cOygsoxmbIy1Nddj19k2HwlXRImlb+jV5/7ixYpYQm5+FG7IE07b0Kv5iGqfCXdR/Lt/Rq/mLxYomQgp/CNcj/AKdv6NT8xb/xIufo7f0an5ixYpbBR7/Em6+jt/Rq/mLP4k3X0dv6NX8xYsUsNGfxIufo7f0an5i1/iPcz/Lt/RqfmLFilkoz+JFz9Hb+jU/MWv8AEa5+jt/RqfmLFilko8d8Itz9HQ9Gp+Yg6/Ty4c5ssoacMtSPtrFilkDP4i3P0dD0an5iDxXp7cVKNRhZQhzHtMNqTBaQY6/asWKWQ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2" name="Picture 6" descr="http://ceibalpadres.elpais.com.uy/wp-content/uploads/2012/03/padre-e-hijo-cara-a-c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29000"/>
            <a:ext cx="3705096" cy="31619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3" t="19247" r="18011" b="13689"/>
          <a:stretch/>
        </p:blipFill>
        <p:spPr bwMode="auto">
          <a:xfrm>
            <a:off x="287079" y="260648"/>
            <a:ext cx="8165860" cy="63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0"/>
            <a:ext cx="4896544" cy="1484784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hlinkClick r:id="rId2"/>
              </a:rPr>
              <a:t>DAR CLIC AQUI</a:t>
            </a:r>
            <a:r>
              <a:rPr lang="es-MX" sz="3200" b="1" dirty="0" smtClean="0">
                <a:sym typeface="Wingdings" pitchFamily="2" charset="2"/>
                <a:hlinkClick r:id="rId2"/>
              </a:rPr>
              <a:t></a:t>
            </a:r>
            <a:r>
              <a:rPr lang="es-MX" sz="3200" b="1" dirty="0" smtClean="0">
                <a:hlinkClick r:id="rId2"/>
              </a:rPr>
              <a:t>SOBREPROTECCIÓN</a:t>
            </a:r>
            <a:endParaRPr lang="es-MX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</p:txBody>
      </p:sp>
      <p:pic>
        <p:nvPicPr>
          <p:cNvPr id="1026" name="Picture 2" descr="https://encrypted-tbn2.gstatic.com/images?q=tbn:ANd9GcTkpnQNi44JT0l8ylzswB_VSWpiEQMgS_RpPSQ0zyPsP3FX7kJ26lo4Gy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34992">
            <a:off x="4151" y="1796869"/>
            <a:ext cx="3071077" cy="3168352"/>
          </a:xfrm>
          <a:prstGeom prst="rect">
            <a:avLst/>
          </a:prstGeom>
          <a:noFill/>
        </p:spPr>
      </p:pic>
      <p:pic>
        <p:nvPicPr>
          <p:cNvPr id="1028" name="Picture 4" descr="https://encrypted-tbn1.gstatic.com/images?q=tbn:ANd9GcSn35SsVnZDb6ur4uiL0xRtIRuwEBh6Bu79Z92tjSgW-zBIUZvbmV4ys9J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12776"/>
            <a:ext cx="3923601" cy="2717458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RCgxieiYp2Pr2WZkzist2Ka_DFhzfNe4KxJZdVoYPVomDPsyh1DG1xga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53611">
            <a:off x="5953229" y="1468260"/>
            <a:ext cx="3254871" cy="2606490"/>
          </a:xfrm>
          <a:prstGeom prst="rect">
            <a:avLst/>
          </a:prstGeom>
          <a:noFill/>
        </p:spPr>
      </p:pic>
      <p:pic>
        <p:nvPicPr>
          <p:cNvPr id="1032" name="Picture 8" descr="https://encrypted-tbn3.gstatic.com/images?q=tbn:ANd9GcSF5hHDYAygq0eVmzePqGCHjPFW7MOfRv9O6Eowcz1jz81Ygt2xT07J2rW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91375">
            <a:off x="2284440" y="3345938"/>
            <a:ext cx="4743047" cy="37982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b="1" dirty="0" smtClean="0"/>
              <a:t>TIPS PARA EDUCAR A SUS HIJOS SIN SOBREPROTECCIÓN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MX" b="1" dirty="0" smtClean="0"/>
              <a:t>No transmita sus temores a sus hijos</a:t>
            </a:r>
          </a:p>
          <a:p>
            <a:pPr algn="just">
              <a:buFont typeface="Wingdings" pitchFamily="2" charset="2"/>
              <a:buChar char="Ø"/>
            </a:pPr>
            <a:r>
              <a:rPr lang="es-MX" b="1" dirty="0" smtClean="0"/>
              <a:t>Exprésele su amor y escuche sus necesidades (seguridad y autonomía)</a:t>
            </a:r>
          </a:p>
          <a:p>
            <a:pPr algn="just">
              <a:buFont typeface="Wingdings" pitchFamily="2" charset="2"/>
              <a:buChar char="Ø"/>
            </a:pPr>
            <a:r>
              <a:rPr lang="es-MX" b="1" dirty="0" smtClean="0"/>
              <a:t>Acompañe a su hijo en la practica de nuevas tareas (permita que resuelva problemas)</a:t>
            </a:r>
          </a:p>
          <a:p>
            <a:pPr algn="just">
              <a:buFont typeface="Wingdings" pitchFamily="2" charset="2"/>
              <a:buChar char="Ø"/>
            </a:pPr>
            <a:r>
              <a:rPr lang="es-MX" b="1" dirty="0" smtClean="0"/>
              <a:t>Respete el juego solitario de su hijo </a:t>
            </a:r>
          </a:p>
          <a:p>
            <a:pPr algn="just">
              <a:buFont typeface="Wingdings" pitchFamily="2" charset="2"/>
              <a:buChar char="Ø"/>
            </a:pPr>
            <a:r>
              <a:rPr lang="es-MX" b="1" dirty="0" smtClean="0"/>
              <a:t>Respete el ritmo de desarrollo individual único de su hijo (evite compararlo)</a:t>
            </a:r>
          </a:p>
          <a:p>
            <a:pPr algn="just">
              <a:buFont typeface="Wingdings" pitchFamily="2" charset="2"/>
              <a:buChar char="Ø"/>
            </a:pPr>
            <a:r>
              <a:rPr lang="es-MX" b="1" dirty="0" smtClean="0"/>
              <a:t>Infórmese sobre las habilidades esperadas para la edad de su hijo. </a:t>
            </a:r>
          </a:p>
          <a:p>
            <a:pPr algn="just">
              <a:buFont typeface="Wingdings" pitchFamily="2" charset="2"/>
              <a:buChar char="Ø"/>
            </a:pPr>
            <a:r>
              <a:rPr lang="es-MX" b="1" dirty="0" smtClean="0"/>
              <a:t>Procure que su hijo socialice y se vincule.</a:t>
            </a:r>
          </a:p>
          <a:p>
            <a:pPr algn="just">
              <a:buFont typeface="Wingdings" pitchFamily="2" charset="2"/>
              <a:buChar char="Ø"/>
            </a:pPr>
            <a:r>
              <a:rPr lang="es-MX" b="1" dirty="0" smtClean="0"/>
              <a:t>Póngase en el lugar de su hijo recuerde que sigue siendo un niño (el no es un adulto) y este siempre disponible para ayudarlo.</a:t>
            </a:r>
            <a:endParaRPr lang="es-MX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31640" y="318775"/>
            <a:ext cx="65527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hlinkClick r:id="rId2"/>
              </a:rPr>
              <a:t>CLIC AQUÍ</a:t>
            </a:r>
            <a:r>
              <a:rPr lang="es-MX" b="1" dirty="0" smtClean="0"/>
              <a:t>  </a:t>
            </a:r>
          </a:p>
          <a:p>
            <a:pPr algn="ctr"/>
            <a:r>
              <a:rPr lang="es-MX" b="1" dirty="0" smtClean="0">
                <a:hlinkClick r:id="rId2"/>
              </a:rPr>
              <a:t>http://www.youtube.com/watch?v=7cxdgtYiYEU</a:t>
            </a:r>
            <a:endParaRPr lang="es-MX" b="1" dirty="0" smtClean="0"/>
          </a:p>
          <a:p>
            <a:pPr algn="ctr"/>
            <a:endParaRPr lang="es-MX" b="1" dirty="0"/>
          </a:p>
          <a:p>
            <a:pPr algn="ctr"/>
            <a:r>
              <a:rPr lang="es-MX" sz="2800" b="1" dirty="0" smtClean="0"/>
              <a:t>¿CÓMO ECHAR A PERDER A UN HIJO?</a:t>
            </a:r>
            <a:endParaRPr lang="es-MX" sz="2800" b="1" dirty="0"/>
          </a:p>
          <a:p>
            <a:pPr algn="ctr"/>
            <a:endParaRPr lang="es-MX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33929" r="41881" b="20040"/>
          <a:stretch/>
        </p:blipFill>
        <p:spPr bwMode="auto">
          <a:xfrm>
            <a:off x="1170069" y="1754525"/>
            <a:ext cx="7034611" cy="41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2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22768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b="1" dirty="0" smtClean="0"/>
              <a:t>POR TU TIEMPO E INTERES POR TU HIJO</a:t>
            </a:r>
          </a:p>
          <a:p>
            <a:pPr marL="0" indent="0" algn="ctr">
              <a:buNone/>
            </a:pPr>
            <a:r>
              <a:rPr lang="es-MX" sz="4400" b="1" dirty="0" smtClean="0"/>
              <a:t>¡¡¡¡MIL GRACIAS!!!!</a:t>
            </a:r>
            <a:endParaRPr lang="es-MX" sz="4400" b="1" dirty="0"/>
          </a:p>
        </p:txBody>
      </p:sp>
      <p:pic>
        <p:nvPicPr>
          <p:cNvPr id="4098" name="Picture 2" descr="http://www.salud180.com/sites/www.salud180.com/files/77279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19743"/>
            <a:ext cx="6246440" cy="44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DESARROLLO AFECTIVO</a:t>
            </a:r>
            <a:br>
              <a:rPr lang="es-MX" b="1" dirty="0" smtClean="0"/>
            </a:br>
            <a:r>
              <a:rPr lang="es-MX" sz="3600" b="1" dirty="0"/>
              <a:t>D</a:t>
            </a:r>
            <a:r>
              <a:rPr lang="es-MX" sz="3600" b="1" dirty="0" smtClean="0"/>
              <a:t>eterminante en los primeros 5 años de vida</a:t>
            </a:r>
            <a:endParaRPr lang="es-MX" sz="3600" b="1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04056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s-MX" dirty="0" smtClean="0">
                <a:solidFill>
                  <a:srgbClr val="00B050"/>
                </a:solidFill>
              </a:rPr>
              <a:t>POSITIVO</a:t>
            </a:r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57200" y="1556793"/>
            <a:ext cx="4040188" cy="1872207"/>
          </a:xfrm>
        </p:spPr>
        <p:txBody>
          <a:bodyPr/>
          <a:lstStyle/>
          <a:p>
            <a:r>
              <a:rPr lang="es-MX" dirty="0" smtClean="0"/>
              <a:t>Estimula el aprendizaje</a:t>
            </a:r>
          </a:p>
          <a:p>
            <a:r>
              <a:rPr lang="es-MX" dirty="0" smtClean="0"/>
              <a:t>Desarrolla la inteligencia</a:t>
            </a:r>
          </a:p>
          <a:p>
            <a:r>
              <a:rPr lang="es-MX" dirty="0" smtClean="0"/>
              <a:t>Brinda seguridad y confianza</a:t>
            </a:r>
            <a:endParaRPr lang="es-MX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504056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C00000"/>
                </a:solidFill>
              </a:rPr>
              <a:t>X INSUFICIENTE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4645025" y="1628801"/>
            <a:ext cx="4041775" cy="2448271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Se frena el desarrollo en todos sus aspectos: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Físico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Intelectual</a:t>
            </a:r>
          </a:p>
          <a:p>
            <a:pPr>
              <a:buFont typeface="Wingdings" pitchFamily="2" charset="2"/>
              <a:buChar char="Ø"/>
            </a:pPr>
            <a:r>
              <a:rPr lang="es-MX" dirty="0" smtClean="0"/>
              <a:t>Emocional (Depresión y soledad.)</a:t>
            </a:r>
            <a:endParaRPr lang="es-MX" dirty="0"/>
          </a:p>
        </p:txBody>
      </p:sp>
      <p:pic>
        <p:nvPicPr>
          <p:cNvPr id="6146" name="Picture 2" descr="http://www.prensalibre.com/familia/caracteristicas-padres-familia_PREIMA20100503_0268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69349"/>
            <a:ext cx="2782348" cy="3688651"/>
          </a:xfrm>
          <a:prstGeom prst="rect">
            <a:avLst/>
          </a:prstGeom>
          <a:noFill/>
        </p:spPr>
      </p:pic>
      <p:pic>
        <p:nvPicPr>
          <p:cNvPr id="6148" name="Picture 4" descr="https://encrypted-tbn2.gstatic.com/images?q=tbn:ANd9GcRFhdn_XuKLiRcV0y4LG50ily10aPxIDcc3DlP2EFzr4w6f6C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308" y="4005064"/>
            <a:ext cx="4427904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 fontScale="90000"/>
          </a:bodyPr>
          <a:lstStyle/>
          <a:p>
            <a:r>
              <a:rPr lang="es-MX" sz="3200" dirty="0" smtClean="0">
                <a:solidFill>
                  <a:srgbClr val="002060"/>
                </a:solidFill>
              </a:rPr>
              <a:t>¿Cómo ayudar a tu hijo a superar exitosamente las </a:t>
            </a:r>
            <a:r>
              <a:rPr lang="es-MX" sz="3200" dirty="0" smtClean="0">
                <a:solidFill>
                  <a:srgbClr val="FF0000"/>
                </a:solidFill>
              </a:rPr>
              <a:t>crisis del desarrollo afectivo</a:t>
            </a:r>
            <a:r>
              <a:rPr lang="es-MX" sz="3200" dirty="0" smtClean="0">
                <a:solidFill>
                  <a:srgbClr val="002060"/>
                </a:solidFill>
              </a:rPr>
              <a:t>?</a:t>
            </a:r>
            <a:br>
              <a:rPr lang="es-MX" sz="3200" dirty="0" smtClean="0">
                <a:solidFill>
                  <a:srgbClr val="002060"/>
                </a:solidFill>
              </a:rPr>
            </a:br>
            <a:r>
              <a:rPr lang="es-MX" sz="3200" dirty="0" smtClean="0">
                <a:solidFill>
                  <a:srgbClr val="002060"/>
                </a:solidFill>
              </a:rPr>
              <a:t>(Nacimiento, Destete, separación individualización, Ingreso a la escuela.)</a:t>
            </a:r>
            <a:endParaRPr lang="es-MX" sz="3200" dirty="0">
              <a:solidFill>
                <a:srgbClr val="002060"/>
              </a:solidFill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508518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MX" sz="3200" b="1" dirty="0" smtClean="0"/>
              <a:t>Permítale gatear en un lugar seguro.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 smtClean="0"/>
              <a:t>Permítale subir y bajar escalones (ayúdelo discretamente)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 smtClean="0"/>
              <a:t>Procure que se alimente solo.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 smtClean="0"/>
              <a:t>Haga que tenga un momento a solas en su cuarto o un lugar especial para él.</a:t>
            </a:r>
          </a:p>
          <a:p>
            <a:pPr>
              <a:buFont typeface="Wingdings" pitchFamily="2" charset="2"/>
              <a:buChar char="ü"/>
            </a:pPr>
            <a:r>
              <a:rPr lang="es-MX" b="1" dirty="0" smtClean="0"/>
              <a:t>Anímelo para que se vista solo. (manténgase cerca de el por si necesita ayuda)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 smtClean="0"/>
              <a:t>Empiece a entrenar el control de esfínteres (2 años)</a:t>
            </a:r>
          </a:p>
          <a:p>
            <a:pPr>
              <a:buFont typeface="Wingdings" pitchFamily="2" charset="2"/>
              <a:buChar char="ü"/>
            </a:pPr>
            <a:r>
              <a:rPr lang="es-MX" b="1" dirty="0" smtClean="0"/>
              <a:t>Permita que se bañe solo (ayúdelo si es necesario 2 años)</a:t>
            </a:r>
          </a:p>
          <a:p>
            <a:pPr>
              <a:buFont typeface="Wingdings" pitchFamily="2" charset="2"/>
              <a:buChar char="ü"/>
            </a:pPr>
            <a:r>
              <a:rPr lang="es-MX" sz="3200" b="1" dirty="0" smtClean="0"/>
              <a:t>Enseñe y facilite los hábitos de alimentación e higiene.</a:t>
            </a:r>
          </a:p>
          <a:p>
            <a:pPr>
              <a:buFont typeface="Wingdings" pitchFamily="2" charset="2"/>
              <a:buChar char="ü"/>
            </a:pPr>
            <a:endParaRPr lang="es-MX" sz="3200" b="1" dirty="0" smtClean="0"/>
          </a:p>
          <a:p>
            <a:pPr>
              <a:buFont typeface="Wingdings" pitchFamily="2" charset="2"/>
              <a:buChar char="ü"/>
            </a:pPr>
            <a:endParaRPr lang="es-MX" sz="32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endParaRPr lang="es-MX" sz="2800" b="1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/>
              <a:t>Provéalo de retroalimentación positiva cuando tenga algún logro.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/>
              <a:t>Permítale que juegue reproduciendo situaciones de la vida diaria ya que la fantasía es la mejor forma que tiene el niño para manejar su lenguaje y comprensión de la realidad.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/>
              <a:t>Déjelo que juegue sin interferencias.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/>
              <a:t>Acepte las emociones del niño pero no las conductas negativas.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/>
              <a:t>Reprenda la falta o el error no sancione la persona del niño.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800" b="1" dirty="0" smtClean="0"/>
              <a:t>Involucre frecuentemente al niño en conversaciones concretas con diversos propósitos.</a:t>
            </a:r>
          </a:p>
          <a:p>
            <a:pPr algn="just">
              <a:buFont typeface="Wingdings" pitchFamily="2" charset="2"/>
              <a:buChar char="ü"/>
            </a:pPr>
            <a:endParaRPr lang="es-MX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Háblele: las palabras hacen que el niño adquiera nuevas herramientas para cubrir sus necesidades y así puede comprender las ideas.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Sea un buen modelo en el manejo de las emociones. ¡Controle sus propios impulsos!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Enseñe a sus hijos que los errores son parte del aprender.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Cuando tenga que decir “NO”. Hágalo sin titubeos.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Edúquelo en base a los “SI”. Ejemplo: </a:t>
            </a:r>
            <a:r>
              <a:rPr lang="es-MX" b="1" u="sng" dirty="0"/>
              <a:t>I</a:t>
            </a:r>
            <a:r>
              <a:rPr lang="es-MX" b="1" u="sng" dirty="0" smtClean="0"/>
              <a:t>nadecuado:</a:t>
            </a:r>
            <a:r>
              <a:rPr lang="es-MX" b="1" dirty="0" smtClean="0"/>
              <a:t> ¡¡No te ensucies tu ropa!! </a:t>
            </a:r>
            <a:r>
              <a:rPr lang="es-MX" b="1" u="sng" dirty="0" smtClean="0"/>
              <a:t>Adecuado</a:t>
            </a:r>
            <a:r>
              <a:rPr lang="es-MX" b="1" dirty="0" smtClean="0"/>
              <a:t>: ¡Mantén limpia tu ropa, por favor!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Permítale descubrir lugares y personas nuevas. Supervíselo a distancia.</a:t>
            </a:r>
          </a:p>
          <a:p>
            <a:pPr algn="just">
              <a:buFont typeface="Wingdings" pitchFamily="2" charset="2"/>
              <a:buChar char="ü"/>
            </a:pPr>
            <a:endParaRPr lang="es-MX" b="1" dirty="0" smtClean="0"/>
          </a:p>
          <a:p>
            <a:pPr algn="just">
              <a:buFont typeface="Wingdings" pitchFamily="2" charset="2"/>
              <a:buChar char="ü"/>
            </a:pPr>
            <a:endParaRPr lang="es-MX" b="1" dirty="0" smtClean="0"/>
          </a:p>
          <a:p>
            <a:pPr>
              <a:buFont typeface="Wingdings" pitchFamily="2" charset="2"/>
              <a:buChar char="ü"/>
            </a:pP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ü"/>
            </a:pPr>
            <a:endParaRPr lang="es-MX" b="1" dirty="0" smtClean="0"/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Muestre la aceptación de su propio sexo y respeto por el mismo. No haga comentarios hostiles.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Proporciónele experiencias positivas, no estereotipadas relacionadas con su sexo: (libros, juguetes, programas de televisión, juegos, etc.)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En la medida de lo posible muestre asertividad y consistencia.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Permítale que aprenda a través de juegos que le produzcan placer.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Felicítele experiencias de cooperación con sus compañeros de competencia.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Dígale a su niño lo que ocasiona a los demás sus conductas inadecuadas.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Fomentar el aprendizaje de canciones, rimas y cuentos.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Promueva los juegos al aire libre con sus compañeros.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Dele retroalimentación positiva siempre que pueda.</a:t>
            </a:r>
          </a:p>
          <a:p>
            <a:pPr algn="just">
              <a:buFont typeface="Wingdings" pitchFamily="2" charset="2"/>
              <a:buChar char="ü"/>
            </a:pPr>
            <a:r>
              <a:rPr lang="es-MX" b="1" dirty="0" smtClean="0"/>
              <a:t>Observe a su hijo……….dele tiempo y espacio.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0.gstatic.com/images?q=tbn:ANd9GcTCPSvA5Xb87Lup5Y60VMNX9tMsxyk741z1FARMAx1t0M06nxQ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3"/>
            <a:ext cx="4763224" cy="3140968"/>
          </a:xfrm>
          <a:prstGeom prst="rect">
            <a:avLst/>
          </a:prstGeom>
          <a:noFill/>
        </p:spPr>
      </p:pic>
      <p:pic>
        <p:nvPicPr>
          <p:cNvPr id="17412" name="Picture 4" descr="http://1.bp.blogspot.com/-MCVjaBocZbg/UXjsa2h_5hI/AAAAAAAAAi0/_AjvOJHaOJA/s1600/educar+sin+gri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836712"/>
            <a:ext cx="3851920" cy="2840792"/>
          </a:xfrm>
          <a:prstGeom prst="rect">
            <a:avLst/>
          </a:prstGeom>
          <a:noFill/>
        </p:spPr>
      </p:pic>
      <p:pic>
        <p:nvPicPr>
          <p:cNvPr id="17414" name="Picture 6" descr="http://caputxetacreativa.files.wordpress.com/2013/05/juegacontushij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1575016"/>
            <a:ext cx="2054148" cy="2907783"/>
          </a:xfrm>
          <a:prstGeom prst="rect">
            <a:avLst/>
          </a:prstGeom>
          <a:noFill/>
        </p:spPr>
      </p:pic>
      <p:pic>
        <p:nvPicPr>
          <p:cNvPr id="17416" name="Picture 8" descr="https://encrypted-tbn3.gstatic.com/images?q=tbn:ANd9GcQdzCiHsPzcqjT8aVymM9NyMMrfM6yWG4iCWPw0b0gmU-cUQiC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879179"/>
            <a:ext cx="3978821" cy="3978821"/>
          </a:xfrm>
          <a:prstGeom prst="rect">
            <a:avLst/>
          </a:prstGeom>
          <a:noFill/>
        </p:spPr>
      </p:pic>
      <p:pic>
        <p:nvPicPr>
          <p:cNvPr id="17418" name="Picture 10" descr="http://disciplinaenpositivo.com/wp-content/uploads/sites/737/files/2013/03/Educamos-desde-las-emociones-imagen-para-p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0"/>
            <a:ext cx="2174915" cy="3037632"/>
          </a:xfrm>
          <a:prstGeom prst="rect">
            <a:avLst/>
          </a:prstGeom>
          <a:noFill/>
        </p:spPr>
      </p:pic>
      <p:pic>
        <p:nvPicPr>
          <p:cNvPr id="17420" name="Picture 12" descr="https://encrypted-tbn2.gstatic.com/images?q=tbn:ANd9GcTRCO0jwJHK8HMGbhOwAptIM-VXqq7GtJjTIYt9j6Kt9XugsQY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524453" cy="2639939"/>
          </a:xfrm>
          <a:prstGeom prst="rect">
            <a:avLst/>
          </a:prstGeom>
          <a:noFill/>
        </p:spPr>
      </p:pic>
      <p:sp>
        <p:nvSpPr>
          <p:cNvPr id="8" name="7 Título"/>
          <p:cNvSpPr>
            <a:spLocks noGrp="1"/>
          </p:cNvSpPr>
          <p:nvPr>
            <p:ph type="title" idx="4294967295"/>
          </p:nvPr>
        </p:nvSpPr>
        <p:spPr>
          <a:xfrm>
            <a:off x="827584" y="274638"/>
            <a:ext cx="7402016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hlinkClick r:id="rId9"/>
              </a:rPr>
              <a:t>DAR CLIC AQUÍ</a:t>
            </a:r>
            <a:r>
              <a:rPr lang="es-MX" b="1" dirty="0" smtClean="0">
                <a:sym typeface="Wingdings" pitchFamily="2" charset="2"/>
                <a:hlinkClick r:id="rId9"/>
              </a:rPr>
              <a:t></a:t>
            </a:r>
            <a:r>
              <a:rPr lang="es-MX" b="1" dirty="0" smtClean="0">
                <a:hlinkClick r:id="rId9"/>
              </a:rPr>
              <a:t>DIEZ MANDAMIENTOS PARA EDUCAR A SUS HIJOS</a:t>
            </a:r>
            <a:endParaRPr lang="es-MX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/>
              <a:t>«TOMANDO CONTROL SOBRE MI VIDA»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/>
              <a:t>CASO # 1</a:t>
            </a:r>
          </a:p>
          <a:p>
            <a:pPr marL="0" indent="0" algn="just">
              <a:buNone/>
            </a:pPr>
            <a:r>
              <a:rPr lang="es-MX" b="1" dirty="0" smtClean="0"/>
              <a:t>Susana tiene 9 años y esta preocupada por que tiene dos grupos de amigas que no se llevan bien entre si. En ambos grupos la presionan porque se decida a cual pertenecer. Le han dicho que si se integra con un grupo, sus amigos del otro grupo dejaran de hablarle.</a:t>
            </a:r>
          </a:p>
          <a:p>
            <a:pPr algn="just"/>
            <a:r>
              <a:rPr lang="es-MX" b="1" dirty="0" smtClean="0">
                <a:solidFill>
                  <a:srgbClr val="C00000"/>
                </a:solidFill>
              </a:rPr>
              <a:t>¿Tu que le dirías a tu hijo? ¿Cómo lo orientarías? ………………</a:t>
            </a:r>
            <a:endParaRPr lang="es-MX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1289</Words>
  <Application>Microsoft Office PowerPoint</Application>
  <PresentationFormat>Presentación en pantalla (4:3)</PresentationFormat>
  <Paragraphs>162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 SESIÓN 3 AFECTO, TOMA DE DECISIONES, AUTOSUFICIENCIA Y SOBREPROTECCIÓN. </vt:lpstr>
      <vt:lpstr>AFECTO</vt:lpstr>
      <vt:lpstr>DESARROLLO AFECTIVO Determinante en los primeros 5 años de vida</vt:lpstr>
      <vt:lpstr>¿Cómo ayudar a tu hijo a superar exitosamente las crisis del desarrollo afectivo? (Nacimiento, Destete, separación individualización, Ingreso a la escuela.)</vt:lpstr>
      <vt:lpstr>Presentación de PowerPoint</vt:lpstr>
      <vt:lpstr>Presentación de PowerPoint</vt:lpstr>
      <vt:lpstr>Presentación de PowerPoint</vt:lpstr>
      <vt:lpstr>DAR CLIC AQUÍDIEZ MANDAMIENTOS PARA EDUCAR A SUS HIJOS</vt:lpstr>
      <vt:lpstr>«TOMANDO CONTROL SOBRE MI VIDA»</vt:lpstr>
      <vt:lpstr>CASO # 2</vt:lpstr>
      <vt:lpstr>“TOMA DE DESICIONES”</vt:lpstr>
      <vt:lpstr>Presentación de PowerPoint</vt:lpstr>
      <vt:lpstr>«A QUE SI PUEDO PENSAR DE OTRA MANERA»</vt:lpstr>
      <vt:lpstr>Presentación de PowerPoint</vt:lpstr>
      <vt:lpstr>Presentación de PowerPoint</vt:lpstr>
      <vt:lpstr>“AUTOSUFICIENCIA”</vt:lpstr>
      <vt:lpstr>¿A que edad crees que puedo?</vt:lpstr>
      <vt:lpstr>¿A que edad crees que puedo?</vt:lpstr>
      <vt:lpstr>ALGUNAS  ACCIONES PARA PROMOVER LA AUTOSUFICIENCIA EN TU HIJO</vt:lpstr>
      <vt:lpstr>Presentación de PowerPoint</vt:lpstr>
      <vt:lpstr>DAR CLIC AQUISOBREPROTECCIÓN</vt:lpstr>
      <vt:lpstr>TIPS PARA EDUCAR A SUS HIJOS SIN SOBREPROTECCIÓN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4 AFECTO, TOMA DE DECISIONES, AUTOSUFICIENCIA Y DOBREPROTECCIÓN.</dc:title>
  <dc:creator>EDITH</dc:creator>
  <cp:lastModifiedBy>Luis Daniel</cp:lastModifiedBy>
  <cp:revision>23</cp:revision>
  <dcterms:created xsi:type="dcterms:W3CDTF">2014-06-16T22:09:51Z</dcterms:created>
  <dcterms:modified xsi:type="dcterms:W3CDTF">2015-07-20T09:46:22Z</dcterms:modified>
</cp:coreProperties>
</file>